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4"/>
  </p:sldMasterIdLst>
  <p:notesMasterIdLst>
    <p:notesMasterId r:id="rId63"/>
  </p:notesMasterIdLst>
  <p:handoutMasterIdLst>
    <p:handoutMasterId r:id="rId64"/>
  </p:handoutMasterIdLst>
  <p:sldIdLst>
    <p:sldId id="317" r:id="rId5"/>
    <p:sldId id="866" r:id="rId6"/>
    <p:sldId id="868" r:id="rId7"/>
    <p:sldId id="869" r:id="rId8"/>
    <p:sldId id="870" r:id="rId9"/>
    <p:sldId id="904" r:id="rId10"/>
    <p:sldId id="903" r:id="rId11"/>
    <p:sldId id="872" r:id="rId12"/>
    <p:sldId id="905" r:id="rId13"/>
    <p:sldId id="874" r:id="rId14"/>
    <p:sldId id="907" r:id="rId15"/>
    <p:sldId id="875" r:id="rId16"/>
    <p:sldId id="897" r:id="rId17"/>
    <p:sldId id="259" r:id="rId18"/>
    <p:sldId id="260" r:id="rId19"/>
    <p:sldId id="263" r:id="rId20"/>
    <p:sldId id="261" r:id="rId21"/>
    <p:sldId id="264" r:id="rId22"/>
    <p:sldId id="908" r:id="rId23"/>
    <p:sldId id="871" r:id="rId24"/>
    <p:sldId id="257" r:id="rId25"/>
    <p:sldId id="256" r:id="rId26"/>
    <p:sldId id="896" r:id="rId27"/>
    <p:sldId id="258" r:id="rId28"/>
    <p:sldId id="906" r:id="rId29"/>
    <p:sldId id="909" r:id="rId30"/>
    <p:sldId id="898" r:id="rId31"/>
    <p:sldId id="894" r:id="rId32"/>
    <p:sldId id="910" r:id="rId33"/>
    <p:sldId id="911" r:id="rId34"/>
    <p:sldId id="892" r:id="rId35"/>
    <p:sldId id="893" r:id="rId36"/>
    <p:sldId id="895" r:id="rId37"/>
    <p:sldId id="881" r:id="rId38"/>
    <p:sldId id="876" r:id="rId39"/>
    <p:sldId id="877" r:id="rId40"/>
    <p:sldId id="878" r:id="rId41"/>
    <p:sldId id="879" r:id="rId42"/>
    <p:sldId id="880" r:id="rId43"/>
    <p:sldId id="882" r:id="rId44"/>
    <p:sldId id="859" r:id="rId45"/>
    <p:sldId id="884" r:id="rId46"/>
    <p:sldId id="899" r:id="rId47"/>
    <p:sldId id="900" r:id="rId48"/>
    <p:sldId id="885" r:id="rId49"/>
    <p:sldId id="887" r:id="rId50"/>
    <p:sldId id="883" r:id="rId51"/>
    <p:sldId id="888" r:id="rId52"/>
    <p:sldId id="901" r:id="rId53"/>
    <p:sldId id="912" r:id="rId54"/>
    <p:sldId id="913" r:id="rId55"/>
    <p:sldId id="914" r:id="rId56"/>
    <p:sldId id="915" r:id="rId57"/>
    <p:sldId id="889" r:id="rId58"/>
    <p:sldId id="890" r:id="rId59"/>
    <p:sldId id="891" r:id="rId60"/>
    <p:sldId id="902" r:id="rId61"/>
    <p:sldId id="856" r:id="rId62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D9D9D9"/>
    <a:srgbClr val="7FCC27"/>
    <a:srgbClr val="FFFFFF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1699" autoAdjust="0"/>
  </p:normalViewPr>
  <p:slideViewPr>
    <p:cSldViewPr snapToGrid="0">
      <p:cViewPr>
        <p:scale>
          <a:sx n="75" d="100"/>
          <a:sy n="75" d="100"/>
        </p:scale>
        <p:origin x="1682" y="2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380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handoutMaster" Target="handoutMasters/handoutMaster1.xml"/><Relationship Id="rId69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Massi" userId="478c1bcf29534cd8" providerId="LiveId" clId="{6DCE3A5A-72E8-4A46-9B4E-D15306F7F347}"/>
    <pc:docChg chg="undo custSel addSld delSld modSld sldOrd delMainMaster delSection modSection">
      <pc:chgData name="Beth Massi" userId="478c1bcf29534cd8" providerId="LiveId" clId="{6DCE3A5A-72E8-4A46-9B4E-D15306F7F347}" dt="2018-03-20T21:59:48.991" v="801" actId="20577"/>
      <pc:docMkLst>
        <pc:docMk/>
      </pc:docMkLst>
      <pc:sldChg chg="del">
        <pc:chgData name="Beth Massi" userId="478c1bcf29534cd8" providerId="LiveId" clId="{6DCE3A5A-72E8-4A46-9B4E-D15306F7F347}" dt="2018-03-20T21:24:01.388" v="28" actId="2696"/>
        <pc:sldMkLst>
          <pc:docMk/>
          <pc:sldMk cId="2225891766" sldId="260"/>
        </pc:sldMkLst>
      </pc:sldChg>
      <pc:sldChg chg="del">
        <pc:chgData name="Beth Massi" userId="478c1bcf29534cd8" providerId="LiveId" clId="{6DCE3A5A-72E8-4A46-9B4E-D15306F7F347}" dt="2018-03-20T21:23:49.038" v="14" actId="2696"/>
        <pc:sldMkLst>
          <pc:docMk/>
          <pc:sldMk cId="2641835760" sldId="263"/>
        </pc:sldMkLst>
      </pc:sldChg>
      <pc:sldChg chg="modNotesTx">
        <pc:chgData name="Beth Massi" userId="478c1bcf29534cd8" providerId="LiveId" clId="{6DCE3A5A-72E8-4A46-9B4E-D15306F7F347}" dt="2018-03-20T21:28:14.050" v="123" actId="6549"/>
        <pc:sldMkLst>
          <pc:docMk/>
          <pc:sldMk cId="410871248" sldId="267"/>
        </pc:sldMkLst>
      </pc:sldChg>
      <pc:sldChg chg="modSp add del setBg modAnim">
        <pc:chgData name="Beth Massi" userId="478c1bcf29534cd8" providerId="LiveId" clId="{6DCE3A5A-72E8-4A46-9B4E-D15306F7F347}" dt="2018-03-20T21:41:34.991" v="348" actId="20577"/>
        <pc:sldMkLst>
          <pc:docMk/>
          <pc:sldMk cId="3806715318" sldId="268"/>
        </pc:sldMkLst>
        <pc:spChg chg="mod">
          <ac:chgData name="Beth Massi" userId="478c1bcf29534cd8" providerId="LiveId" clId="{6DCE3A5A-72E8-4A46-9B4E-D15306F7F347}" dt="2018-03-20T21:40:27.697" v="342" actId="6549"/>
          <ac:spMkLst>
            <pc:docMk/>
            <pc:sldMk cId="3806715318" sldId="268"/>
            <ac:spMk id="2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0:45.826" v="343" actId="1076"/>
          <ac:spMkLst>
            <pc:docMk/>
            <pc:sldMk cId="3806715318" sldId="268"/>
            <ac:spMk id="6" creationId="{00000000-0000-0000-0000-000000000000}"/>
          </ac:spMkLst>
        </pc:spChg>
        <pc:picChg chg="mod">
          <ac:chgData name="Beth Massi" userId="478c1bcf29534cd8" providerId="LiveId" clId="{6DCE3A5A-72E8-4A46-9B4E-D15306F7F347}" dt="2018-03-20T21:40:06.722" v="339" actId="1076"/>
          <ac:picMkLst>
            <pc:docMk/>
            <pc:sldMk cId="3806715318" sldId="268"/>
            <ac:picMk id="4" creationId="{00000000-0000-0000-0000-000000000000}"/>
          </ac:picMkLst>
        </pc:picChg>
      </pc:sldChg>
      <pc:sldChg chg="del">
        <pc:chgData name="Beth Massi" userId="478c1bcf29534cd8" providerId="LiveId" clId="{6DCE3A5A-72E8-4A46-9B4E-D15306F7F347}" dt="2018-03-20T21:23:35.198" v="3" actId="2696"/>
        <pc:sldMkLst>
          <pc:docMk/>
          <pc:sldMk cId="889177076" sldId="278"/>
        </pc:sldMkLst>
      </pc:sldChg>
      <pc:sldChg chg="modSp modNotesTx">
        <pc:chgData name="Beth Massi" userId="478c1bcf29534cd8" providerId="LiveId" clId="{6DCE3A5A-72E8-4A46-9B4E-D15306F7F347}" dt="2018-03-20T21:49:32.287" v="397" actId="14100"/>
        <pc:sldMkLst>
          <pc:docMk/>
          <pc:sldMk cId="49448156" sldId="279"/>
        </pc:sldMkLst>
        <pc:spChg chg="mod">
          <ac:chgData name="Beth Massi" userId="478c1bcf29534cd8" providerId="LiveId" clId="{6DCE3A5A-72E8-4A46-9B4E-D15306F7F347}" dt="2018-03-20T21:48:53.743" v="389" actId="1076"/>
          <ac:spMkLst>
            <pc:docMk/>
            <pc:sldMk cId="49448156" sldId="279"/>
            <ac:spMk id="4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8:44.134" v="388" actId="14100"/>
          <ac:spMkLst>
            <pc:docMk/>
            <pc:sldMk cId="49448156" sldId="279"/>
            <ac:spMk id="10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8:38.356" v="387" actId="14100"/>
          <ac:spMkLst>
            <pc:docMk/>
            <pc:sldMk cId="49448156" sldId="279"/>
            <ac:spMk id="30" creationId="{00000000-0000-0000-0000-000000000000}"/>
          </ac:spMkLst>
        </pc:spChg>
        <pc:spChg chg="mod">
          <ac:chgData name="Beth Massi" userId="478c1bcf29534cd8" providerId="LiveId" clId="{6DCE3A5A-72E8-4A46-9B4E-D15306F7F347}" dt="2018-03-20T21:49:32.287" v="397" actId="14100"/>
          <ac:spMkLst>
            <pc:docMk/>
            <pc:sldMk cId="49448156" sldId="279"/>
            <ac:spMk id="37" creationId="{BC2F7037-35A1-4512-A32C-64E5ECAEE189}"/>
          </ac:spMkLst>
        </pc:spChg>
        <pc:spChg chg="mod">
          <ac:chgData name="Beth Massi" userId="478c1bcf29534cd8" providerId="LiveId" clId="{6DCE3A5A-72E8-4A46-9B4E-D15306F7F347}" dt="2018-03-20T21:49:25.602" v="396" actId="14100"/>
          <ac:spMkLst>
            <pc:docMk/>
            <pc:sldMk cId="49448156" sldId="279"/>
            <ac:spMk id="38" creationId="{B6635CF6-C36F-4C56-A0E4-973EE65C5FFC}"/>
          </ac:spMkLst>
        </pc:spChg>
        <pc:spChg chg="mod">
          <ac:chgData name="Beth Massi" userId="478c1bcf29534cd8" providerId="LiveId" clId="{6DCE3A5A-72E8-4A46-9B4E-D15306F7F347}" dt="2018-03-20T21:26:15.471" v="119" actId="6549"/>
          <ac:spMkLst>
            <pc:docMk/>
            <pc:sldMk cId="49448156" sldId="279"/>
            <ac:spMk id="39" creationId="{C0FA3E5D-C80E-4CFA-BFDE-C88EC0212DD0}"/>
          </ac:spMkLst>
        </pc:spChg>
        <pc:spChg chg="mod">
          <ac:chgData name="Beth Massi" userId="478c1bcf29534cd8" providerId="LiveId" clId="{6DCE3A5A-72E8-4A46-9B4E-D15306F7F347}" dt="2018-03-20T21:49:04.172" v="392" actId="14100"/>
          <ac:spMkLst>
            <pc:docMk/>
            <pc:sldMk cId="49448156" sldId="279"/>
            <ac:spMk id="62" creationId="{9C4FAAD4-D841-4246-B51F-69DED46E476C}"/>
          </ac:spMkLst>
        </pc:spChg>
        <pc:spChg chg="mod">
          <ac:chgData name="Beth Massi" userId="478c1bcf29534cd8" providerId="LiveId" clId="{6DCE3A5A-72E8-4A46-9B4E-D15306F7F347}" dt="2018-03-20T21:49:09.564" v="393" actId="14100"/>
          <ac:spMkLst>
            <pc:docMk/>
            <pc:sldMk cId="49448156" sldId="279"/>
            <ac:spMk id="63" creationId="{848EACA7-7F3B-4462-A8F3-BFCA71CA34B5}"/>
          </ac:spMkLst>
        </pc:spChg>
        <pc:spChg chg="mod">
          <ac:chgData name="Beth Massi" userId="478c1bcf29534cd8" providerId="LiveId" clId="{6DCE3A5A-72E8-4A46-9B4E-D15306F7F347}" dt="2018-03-20T21:49:13.610" v="394" actId="14100"/>
          <ac:spMkLst>
            <pc:docMk/>
            <pc:sldMk cId="49448156" sldId="279"/>
            <ac:spMk id="64" creationId="{99351268-B0C1-4246-9A60-90108E818956}"/>
          </ac:spMkLst>
        </pc:spChg>
        <pc:spChg chg="mod">
          <ac:chgData name="Beth Massi" userId="478c1bcf29534cd8" providerId="LiveId" clId="{6DCE3A5A-72E8-4A46-9B4E-D15306F7F347}" dt="2018-03-20T21:49:19.874" v="395" actId="14100"/>
          <ac:spMkLst>
            <pc:docMk/>
            <pc:sldMk cId="49448156" sldId="279"/>
            <ac:spMk id="65" creationId="{34542F12-3579-456B-BDF0-C79365885150}"/>
          </ac:spMkLst>
        </pc:spChg>
        <pc:grpChg chg="mod">
          <ac:chgData name="Beth Massi" userId="478c1bcf29534cd8" providerId="LiveId" clId="{6DCE3A5A-72E8-4A46-9B4E-D15306F7F347}" dt="2018-03-20T21:24:10.365" v="29" actId="14100"/>
          <ac:grpSpMkLst>
            <pc:docMk/>
            <pc:sldMk cId="49448156" sldId="279"/>
            <ac:grpSpMk id="5" creationId="{BF3C05F6-5643-4514-9015-EADA69635388}"/>
          </ac:grpSpMkLst>
        </pc:grpChg>
      </pc:sldChg>
      <pc:sldChg chg="add ord modNotesTx">
        <pc:chgData name="Beth Massi" userId="478c1bcf29534cd8" providerId="LiveId" clId="{6DCE3A5A-72E8-4A46-9B4E-D15306F7F347}" dt="2018-03-20T21:42:19.483" v="379" actId="20577"/>
        <pc:sldMkLst>
          <pc:docMk/>
          <pc:sldMk cId="711372276" sldId="283"/>
        </pc:sldMkLst>
      </pc:sldChg>
      <pc:sldChg chg="modNotesTx">
        <pc:chgData name="Beth Massi" userId="478c1bcf29534cd8" providerId="LiveId" clId="{6DCE3A5A-72E8-4A46-9B4E-D15306F7F347}" dt="2018-03-20T21:27:53.166" v="122" actId="6549"/>
        <pc:sldMkLst>
          <pc:docMk/>
          <pc:sldMk cId="2492523884" sldId="286"/>
        </pc:sldMkLst>
      </pc:sldChg>
      <pc:sldChg chg="addSp modSp add modNotesTx">
        <pc:chgData name="Beth Massi" userId="478c1bcf29534cd8" providerId="LiveId" clId="{6DCE3A5A-72E8-4A46-9B4E-D15306F7F347}" dt="2018-03-20T21:59:48.991" v="801" actId="20577"/>
        <pc:sldMkLst>
          <pc:docMk/>
          <pc:sldMk cId="921799083" sldId="288"/>
        </pc:sldMkLst>
        <pc:spChg chg="add mod">
          <ac:chgData name="Beth Massi" userId="478c1bcf29534cd8" providerId="LiveId" clId="{6DCE3A5A-72E8-4A46-9B4E-D15306F7F347}" dt="2018-03-20T21:54:49.710" v="467" actId="6549"/>
          <ac:spMkLst>
            <pc:docMk/>
            <pc:sldMk cId="921799083" sldId="288"/>
            <ac:spMk id="3" creationId="{FC7D8F6D-18A1-46A8-ACEB-63BDB8705636}"/>
          </ac:spMkLst>
        </pc:spChg>
        <pc:spChg chg="mod">
          <ac:chgData name="Beth Massi" userId="478c1bcf29534cd8" providerId="LiveId" clId="{6DCE3A5A-72E8-4A46-9B4E-D15306F7F347}" dt="2018-03-20T21:55:20.179" v="472" actId="20577"/>
          <ac:spMkLst>
            <pc:docMk/>
            <pc:sldMk cId="921799083" sldId="288"/>
            <ac:spMk id="4" creationId="{ABADB2D2-C81E-4000-942E-0EE27059D868}"/>
          </ac:spMkLst>
        </pc:spChg>
      </pc:sldChg>
      <pc:sldChg chg="modNotesTx">
        <pc:chgData name="Beth Massi" userId="478c1bcf29534cd8" providerId="LiveId" clId="{6DCE3A5A-72E8-4A46-9B4E-D15306F7F347}" dt="2018-03-20T21:27:23.593" v="120" actId="6549"/>
        <pc:sldMkLst>
          <pc:docMk/>
          <pc:sldMk cId="3493761638" sldId="290"/>
        </pc:sldMkLst>
      </pc:sldChg>
      <pc:sldChg chg="modNotesTx">
        <pc:chgData name="Beth Massi" userId="478c1bcf29534cd8" providerId="LiveId" clId="{6DCE3A5A-72E8-4A46-9B4E-D15306F7F347}" dt="2018-03-20T21:31:07.021" v="196" actId="6549"/>
        <pc:sldMkLst>
          <pc:docMk/>
          <pc:sldMk cId="1668825844" sldId="293"/>
        </pc:sldMkLst>
      </pc:sldChg>
      <pc:sldChg chg="addSp delSp modSp modNotesTx">
        <pc:chgData name="Beth Massi" userId="478c1bcf29534cd8" providerId="LiveId" clId="{6DCE3A5A-72E8-4A46-9B4E-D15306F7F347}" dt="2018-03-20T21:33:35.671" v="235" actId="6549"/>
        <pc:sldMkLst>
          <pc:docMk/>
          <pc:sldMk cId="1162146278" sldId="294"/>
        </pc:sldMkLst>
        <pc:picChg chg="add del">
          <ac:chgData name="Beth Massi" userId="478c1bcf29534cd8" providerId="LiveId" clId="{6DCE3A5A-72E8-4A46-9B4E-D15306F7F347}" dt="2018-03-20T21:33:19.341" v="203" actId="478"/>
          <ac:picMkLst>
            <pc:docMk/>
            <pc:sldMk cId="1162146278" sldId="294"/>
            <ac:picMk id="2" creationId="{679507CB-DFAC-4573-8D5B-953CDF266ECC}"/>
          </ac:picMkLst>
        </pc:picChg>
        <pc:picChg chg="add del mod">
          <ac:chgData name="Beth Massi" userId="478c1bcf29534cd8" providerId="LiveId" clId="{6DCE3A5A-72E8-4A46-9B4E-D15306F7F347}" dt="2018-03-20T21:33:18.872" v="202" actId="6549"/>
          <ac:picMkLst>
            <pc:docMk/>
            <pc:sldMk cId="1162146278" sldId="294"/>
            <ac:picMk id="10" creationId="{1A3C5B45-C481-481E-8C8C-54517987F814}"/>
          </ac:picMkLst>
        </pc:picChg>
      </pc:sldChg>
      <pc:sldChg chg="del">
        <pc:chgData name="Beth Massi" userId="478c1bcf29534cd8" providerId="LiveId" clId="{6DCE3A5A-72E8-4A46-9B4E-D15306F7F347}" dt="2018-03-20T21:23:39.952" v="7" actId="2696"/>
        <pc:sldMkLst>
          <pc:docMk/>
          <pc:sldMk cId="1561852763" sldId="300"/>
        </pc:sldMkLst>
      </pc:sldChg>
      <pc:sldChg chg="del">
        <pc:chgData name="Beth Massi" userId="478c1bcf29534cd8" providerId="LiveId" clId="{6DCE3A5A-72E8-4A46-9B4E-D15306F7F347}" dt="2018-03-20T21:23:41.564" v="8" actId="2696"/>
        <pc:sldMkLst>
          <pc:docMk/>
          <pc:sldMk cId="1954814125" sldId="301"/>
        </pc:sldMkLst>
      </pc:sldChg>
      <pc:sldChg chg="del">
        <pc:chgData name="Beth Massi" userId="478c1bcf29534cd8" providerId="LiveId" clId="{6DCE3A5A-72E8-4A46-9B4E-D15306F7F347}" dt="2018-03-20T21:23:22.789" v="0" actId="2696"/>
        <pc:sldMkLst>
          <pc:docMk/>
          <pc:sldMk cId="3618489806" sldId="302"/>
        </pc:sldMkLst>
      </pc:sldChg>
      <pc:sldChg chg="del modNotesTx">
        <pc:chgData name="Beth Massi" userId="478c1bcf29534cd8" providerId="LiveId" clId="{6DCE3A5A-72E8-4A46-9B4E-D15306F7F347}" dt="2018-03-20T21:23:30.536" v="2" actId="2696"/>
        <pc:sldMkLst>
          <pc:docMk/>
          <pc:sldMk cId="4264624648" sldId="303"/>
        </pc:sldMkLst>
      </pc:sldChg>
      <pc:sldChg chg="del">
        <pc:chgData name="Beth Massi" userId="478c1bcf29534cd8" providerId="LiveId" clId="{6DCE3A5A-72E8-4A46-9B4E-D15306F7F347}" dt="2018-03-20T21:23:46.362" v="12" actId="2696"/>
        <pc:sldMkLst>
          <pc:docMk/>
          <pc:sldMk cId="1114045476" sldId="304"/>
        </pc:sldMkLst>
      </pc:sldChg>
      <pc:sldChg chg="del">
        <pc:chgData name="Beth Massi" userId="478c1bcf29534cd8" providerId="LiveId" clId="{6DCE3A5A-72E8-4A46-9B4E-D15306F7F347}" dt="2018-03-20T21:23:47.466" v="13" actId="2696"/>
        <pc:sldMkLst>
          <pc:docMk/>
          <pc:sldMk cId="3535947413" sldId="306"/>
        </pc:sldMkLst>
      </pc:sldChg>
      <pc:sldChg chg="del">
        <pc:chgData name="Beth Massi" userId="478c1bcf29534cd8" providerId="LiveId" clId="{6DCE3A5A-72E8-4A46-9B4E-D15306F7F347}" dt="2018-03-20T21:23:42.453" v="9" actId="2696"/>
        <pc:sldMkLst>
          <pc:docMk/>
          <pc:sldMk cId="998524925" sldId="307"/>
        </pc:sldMkLst>
      </pc:sldChg>
      <pc:sldChg chg="del">
        <pc:chgData name="Beth Massi" userId="478c1bcf29534cd8" providerId="LiveId" clId="{6DCE3A5A-72E8-4A46-9B4E-D15306F7F347}" dt="2018-03-20T21:23:44.083" v="10" actId="2696"/>
        <pc:sldMkLst>
          <pc:docMk/>
          <pc:sldMk cId="498056501" sldId="309"/>
        </pc:sldMkLst>
      </pc:sldChg>
      <pc:sldChg chg="del">
        <pc:chgData name="Beth Massi" userId="478c1bcf29534cd8" providerId="LiveId" clId="{6DCE3A5A-72E8-4A46-9B4E-D15306F7F347}" dt="2018-03-20T21:23:38.419" v="6" actId="2696"/>
        <pc:sldMkLst>
          <pc:docMk/>
          <pc:sldMk cId="990085348" sldId="310"/>
        </pc:sldMkLst>
      </pc:sldChg>
      <pc:sldChg chg="del">
        <pc:chgData name="Beth Massi" userId="478c1bcf29534cd8" providerId="LiveId" clId="{6DCE3A5A-72E8-4A46-9B4E-D15306F7F347}" dt="2018-03-20T21:23:36.200" v="4" actId="2696"/>
        <pc:sldMkLst>
          <pc:docMk/>
          <pc:sldMk cId="753901108" sldId="311"/>
        </pc:sldMkLst>
      </pc:sldChg>
      <pc:sldChg chg="del">
        <pc:chgData name="Beth Massi" userId="478c1bcf29534cd8" providerId="LiveId" clId="{6DCE3A5A-72E8-4A46-9B4E-D15306F7F347}" dt="2018-03-20T21:23:37.119" v="5" actId="2696"/>
        <pc:sldMkLst>
          <pc:docMk/>
          <pc:sldMk cId="2680804071" sldId="312"/>
        </pc:sldMkLst>
      </pc:sldChg>
      <pc:sldChg chg="del">
        <pc:chgData name="Beth Massi" userId="478c1bcf29534cd8" providerId="LiveId" clId="{6DCE3A5A-72E8-4A46-9B4E-D15306F7F347}" dt="2018-03-20T21:23:45.248" v="11" actId="2696"/>
        <pc:sldMkLst>
          <pc:docMk/>
          <pc:sldMk cId="220935854" sldId="313"/>
        </pc:sldMkLst>
      </pc:sldChg>
      <pc:sldChg chg="modSp modNotesTx">
        <pc:chgData name="Beth Massi" userId="478c1bcf29534cd8" providerId="LiveId" clId="{6DCE3A5A-72E8-4A46-9B4E-D15306F7F347}" dt="2018-03-20T21:51:11.378" v="419" actId="6549"/>
        <pc:sldMkLst>
          <pc:docMk/>
          <pc:sldMk cId="4015631331" sldId="314"/>
        </pc:sldMkLst>
        <pc:spChg chg="mod">
          <ac:chgData name="Beth Massi" userId="478c1bcf29534cd8" providerId="LiveId" clId="{6DCE3A5A-72E8-4A46-9B4E-D15306F7F347}" dt="2018-03-20T21:51:11.378" v="419" actId="6549"/>
          <ac:spMkLst>
            <pc:docMk/>
            <pc:sldMk cId="4015631331" sldId="314"/>
            <ac:spMk id="4" creationId="{FCD350CA-17B9-44D5-B832-34F61CA368CD}"/>
          </ac:spMkLst>
        </pc:spChg>
      </pc:sldChg>
      <pc:sldChg chg="del">
        <pc:chgData name="Beth Massi" userId="478c1bcf29534cd8" providerId="LiveId" clId="{6DCE3A5A-72E8-4A46-9B4E-D15306F7F347}" dt="2018-03-20T21:32:00.651" v="197" actId="2696"/>
        <pc:sldMkLst>
          <pc:docMk/>
          <pc:sldMk cId="3216331177" sldId="315"/>
        </pc:sldMkLst>
      </pc:sldChg>
      <pc:sldChg chg="modNotesTx">
        <pc:chgData name="Beth Massi" userId="478c1bcf29534cd8" providerId="LiveId" clId="{6DCE3A5A-72E8-4A46-9B4E-D15306F7F347}" dt="2018-03-20T21:34:01.567" v="240" actId="20577"/>
        <pc:sldMkLst>
          <pc:docMk/>
          <pc:sldMk cId="1336262823" sldId="316"/>
        </pc:sldMkLst>
      </pc:sldChg>
      <pc:sldChg chg="del">
        <pc:chgData name="Beth Massi" userId="478c1bcf29534cd8" providerId="LiveId" clId="{6DCE3A5A-72E8-4A46-9B4E-D15306F7F347}" dt="2018-03-20T21:23:51.461" v="15" actId="2696"/>
        <pc:sldMkLst>
          <pc:docMk/>
          <pc:sldMk cId="945167913" sldId="317"/>
        </pc:sldMkLst>
      </pc:sldChg>
      <pc:sldMasterChg chg="del delSldLayout">
        <pc:chgData name="Beth Massi" userId="478c1bcf29534cd8" providerId="LiveId" clId="{6DCE3A5A-72E8-4A46-9B4E-D15306F7F347}" dt="2018-03-20T21:23:51.477" v="27" actId="2696"/>
        <pc:sldMasterMkLst>
          <pc:docMk/>
          <pc:sldMasterMk cId="1584992142" sldId="2147483751"/>
        </pc:sldMasterMkLst>
        <pc:sldLayoutChg chg="del">
          <pc:chgData name="Beth Massi" userId="478c1bcf29534cd8" providerId="LiveId" clId="{6DCE3A5A-72E8-4A46-9B4E-D15306F7F347}" dt="2018-03-20T21:23:51.461" v="16" actId="2696"/>
          <pc:sldLayoutMkLst>
            <pc:docMk/>
            <pc:sldMasterMk cId="1584992142" sldId="2147483751"/>
            <pc:sldLayoutMk cId="1749319771" sldId="2147483752"/>
          </pc:sldLayoutMkLst>
        </pc:sldLayoutChg>
        <pc:sldLayoutChg chg="del">
          <pc:chgData name="Beth Massi" userId="478c1bcf29534cd8" providerId="LiveId" clId="{6DCE3A5A-72E8-4A46-9B4E-D15306F7F347}" dt="2018-03-20T21:23:51.461" v="17" actId="2696"/>
          <pc:sldLayoutMkLst>
            <pc:docMk/>
            <pc:sldMasterMk cId="1584992142" sldId="2147483751"/>
            <pc:sldLayoutMk cId="191920327" sldId="2147483753"/>
          </pc:sldLayoutMkLst>
        </pc:sldLayoutChg>
        <pc:sldLayoutChg chg="del">
          <pc:chgData name="Beth Massi" userId="478c1bcf29534cd8" providerId="LiveId" clId="{6DCE3A5A-72E8-4A46-9B4E-D15306F7F347}" dt="2018-03-20T21:23:51.461" v="18" actId="2696"/>
          <pc:sldLayoutMkLst>
            <pc:docMk/>
            <pc:sldMasterMk cId="1584992142" sldId="2147483751"/>
            <pc:sldLayoutMk cId="1594602542" sldId="2147483754"/>
          </pc:sldLayoutMkLst>
        </pc:sldLayoutChg>
        <pc:sldLayoutChg chg="del">
          <pc:chgData name="Beth Massi" userId="478c1bcf29534cd8" providerId="LiveId" clId="{6DCE3A5A-72E8-4A46-9B4E-D15306F7F347}" dt="2018-03-20T21:23:51.461" v="19" actId="2696"/>
          <pc:sldLayoutMkLst>
            <pc:docMk/>
            <pc:sldMasterMk cId="1584992142" sldId="2147483751"/>
            <pc:sldLayoutMk cId="3705499826" sldId="2147483755"/>
          </pc:sldLayoutMkLst>
        </pc:sldLayoutChg>
        <pc:sldLayoutChg chg="del">
          <pc:chgData name="Beth Massi" userId="478c1bcf29534cd8" providerId="LiveId" clId="{6DCE3A5A-72E8-4A46-9B4E-D15306F7F347}" dt="2018-03-20T21:23:51.461" v="20" actId="2696"/>
          <pc:sldLayoutMkLst>
            <pc:docMk/>
            <pc:sldMasterMk cId="1584992142" sldId="2147483751"/>
            <pc:sldLayoutMk cId="1144200305" sldId="2147483756"/>
          </pc:sldLayoutMkLst>
        </pc:sldLayoutChg>
        <pc:sldLayoutChg chg="del">
          <pc:chgData name="Beth Massi" userId="478c1bcf29534cd8" providerId="LiveId" clId="{6DCE3A5A-72E8-4A46-9B4E-D15306F7F347}" dt="2018-03-20T21:23:51.461" v="21" actId="2696"/>
          <pc:sldLayoutMkLst>
            <pc:docMk/>
            <pc:sldMasterMk cId="1584992142" sldId="2147483751"/>
            <pc:sldLayoutMk cId="1393517213" sldId="2147483757"/>
          </pc:sldLayoutMkLst>
        </pc:sldLayoutChg>
        <pc:sldLayoutChg chg="del">
          <pc:chgData name="Beth Massi" userId="478c1bcf29534cd8" providerId="LiveId" clId="{6DCE3A5A-72E8-4A46-9B4E-D15306F7F347}" dt="2018-03-20T21:23:51.461" v="22" actId="2696"/>
          <pc:sldLayoutMkLst>
            <pc:docMk/>
            <pc:sldMasterMk cId="1584992142" sldId="2147483751"/>
            <pc:sldLayoutMk cId="3465711929" sldId="2147483758"/>
          </pc:sldLayoutMkLst>
        </pc:sldLayoutChg>
        <pc:sldLayoutChg chg="del">
          <pc:chgData name="Beth Massi" userId="478c1bcf29534cd8" providerId="LiveId" clId="{6DCE3A5A-72E8-4A46-9B4E-D15306F7F347}" dt="2018-03-20T21:23:51.461" v="23" actId="2696"/>
          <pc:sldLayoutMkLst>
            <pc:docMk/>
            <pc:sldMasterMk cId="1584992142" sldId="2147483751"/>
            <pc:sldLayoutMk cId="3708756837" sldId="2147483759"/>
          </pc:sldLayoutMkLst>
        </pc:sldLayoutChg>
        <pc:sldLayoutChg chg="del">
          <pc:chgData name="Beth Massi" userId="478c1bcf29534cd8" providerId="LiveId" clId="{6DCE3A5A-72E8-4A46-9B4E-D15306F7F347}" dt="2018-03-20T21:23:51.477" v="24" actId="2696"/>
          <pc:sldLayoutMkLst>
            <pc:docMk/>
            <pc:sldMasterMk cId="1584992142" sldId="2147483751"/>
            <pc:sldLayoutMk cId="2586189711" sldId="2147483760"/>
          </pc:sldLayoutMkLst>
        </pc:sldLayoutChg>
        <pc:sldLayoutChg chg="del">
          <pc:chgData name="Beth Massi" userId="478c1bcf29534cd8" providerId="LiveId" clId="{6DCE3A5A-72E8-4A46-9B4E-D15306F7F347}" dt="2018-03-20T21:23:51.477" v="25" actId="2696"/>
          <pc:sldLayoutMkLst>
            <pc:docMk/>
            <pc:sldMasterMk cId="1584992142" sldId="2147483751"/>
            <pc:sldLayoutMk cId="1651840357" sldId="2147483761"/>
          </pc:sldLayoutMkLst>
        </pc:sldLayoutChg>
        <pc:sldLayoutChg chg="del">
          <pc:chgData name="Beth Massi" userId="478c1bcf29534cd8" providerId="LiveId" clId="{6DCE3A5A-72E8-4A46-9B4E-D15306F7F347}" dt="2018-03-20T21:23:51.477" v="26" actId="2696"/>
          <pc:sldLayoutMkLst>
            <pc:docMk/>
            <pc:sldMasterMk cId="1584992142" sldId="2147483751"/>
            <pc:sldLayoutMk cId="3785253847" sldId="2147483762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109183-6A97-499C-A537-A98260FD92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7B27EE-C43D-48BC-BE7F-8AA923ADF5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r">
              <a:defRPr sz="1200"/>
            </a:lvl1pPr>
          </a:lstStyle>
          <a:p>
            <a:fld id="{6A4A805B-461C-4670-9402-81E801250286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E6E46E-E7C4-451B-8240-39427C18E8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29" tIns="45715" rIns="91429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B97971-52EE-4BDD-A93C-B1B507E4CC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29" tIns="45715" rIns="91429" bIns="45715" rtlCol="0" anchor="b"/>
          <a:lstStyle>
            <a:lvl1pPr algn="r">
              <a:defRPr sz="1200"/>
            </a:lvl1pPr>
          </a:lstStyle>
          <a:p>
            <a:fld id="{BE7A608B-A52C-471B-B76C-638862CCF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0525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0" tIns="48325" rIns="96650" bIns="4832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620578"/>
            <a:ext cx="5852160" cy="3780473"/>
          </a:xfrm>
          <a:prstGeom prst="rect">
            <a:avLst/>
          </a:prstGeom>
        </p:spPr>
        <p:txBody>
          <a:bodyPr vert="horz" lIns="96650" tIns="48325" rIns="96650" bIns="48325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1" cy="481726"/>
          </a:xfrm>
          <a:prstGeom prst="rect">
            <a:avLst/>
          </a:prstGeom>
        </p:spPr>
        <p:txBody>
          <a:bodyPr vert="horz" lIns="96650" tIns="48325" rIns="96650" bIns="48325" rtlCol="0" anchor="b"/>
          <a:lstStyle>
            <a:lvl1pPr algn="r">
              <a:defRPr sz="13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Header Placeholder 10">
            <a:extLst>
              <a:ext uri="{FF2B5EF4-FFF2-40B4-BE49-F238E27FC236}">
                <a16:creationId xmlns:a16="http://schemas.microsoft.com/office/drawing/2014/main" id="{C6085E80-0CA6-429A-827F-050AA72B63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what is .NET?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  <p:sp>
        <p:nvSpPr>
          <p:cNvPr id="5" name="Header Placeholder 10">
            <a:extLst>
              <a:ext uri="{FF2B5EF4-FFF2-40B4-BE49-F238E27FC236}">
                <a16:creationId xmlns:a16="http://schemas.microsoft.com/office/drawing/2014/main" id="{FF939A78-2FF4-470E-8E9D-B65CE1E863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r>
              <a:rPr lang="en-US" dirty="0"/>
              <a:t>https://github.com/dotnet-presentations/home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299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5E9332-74B3-5941-96EB-62CAB37C896A}" type="slidenum">
              <a:rPr lang="en-PL" smtClean="0"/>
              <a:t>27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68136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134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Modele</a:t>
            </a:r>
            <a:r>
              <a:rPr lang="en-US" dirty="0"/>
              <a:t> </a:t>
            </a:r>
            <a:r>
              <a:rPr lang="en-US" dirty="0" err="1"/>
              <a:t>prawdopowobnie</a:t>
            </a:r>
            <a:r>
              <a:rPr lang="en-US" dirty="0"/>
              <a:t> </a:t>
            </a:r>
            <a:r>
              <a:rPr lang="en-US" dirty="0" err="1"/>
              <a:t>beda</a:t>
            </a:r>
            <a:r>
              <a:rPr lang="en-US" dirty="0"/>
              <a:t> outsourced do </a:t>
            </a:r>
            <a:r>
              <a:rPr lang="en-US" dirty="0" err="1"/>
              <a:t>innych</a:t>
            </a:r>
            <a:r>
              <a:rPr lang="en-US" dirty="0"/>
              <a:t> </a:t>
            </a:r>
            <a:r>
              <a:rPr lang="en-US" dirty="0" err="1"/>
              <a:t>projektow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428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it’s a good idea to use </a:t>
            </a:r>
            <a:r>
              <a:rPr lang="en-US" dirty="0" err="1"/>
              <a:t>HttpClientFactory</a:t>
            </a:r>
            <a:r>
              <a:rPr lang="en-US" dirty="0"/>
              <a:t>:</a:t>
            </a:r>
            <a:r>
              <a:rPr lang="en-US" baseline="0" dirty="0"/>
              <a:t> https://docs.microsoft.com/en-us/dotnet/standard/microservices-architecture/implement-resilient-applications/use-httpclientfactory-to-implement-resilient-http-requests</a:t>
            </a:r>
          </a:p>
          <a:p>
            <a:endParaRPr lang="en-US" baseline="0" dirty="0"/>
          </a:p>
          <a:p>
            <a:r>
              <a:rPr lang="en-US" baseline="0" dirty="0" err="1"/>
              <a:t>NSwag</a:t>
            </a:r>
            <a:r>
              <a:rPr lang="en-US" baseline="0" dirty="0"/>
              <a:t>: https://github.com/RicoSuter/Nswag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5527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r>
              <a:rPr lang="en-US" dirty="0" err="1"/>
              <a:t>dbpack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809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89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3533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96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Side</a:t>
            </a:r>
            <a:r>
              <a:rPr lang="pl-PL" dirty="0"/>
              <a:t> by </a:t>
            </a:r>
            <a:r>
              <a:rPr lang="pl-PL" dirty="0" err="1"/>
              <a:t>side</a:t>
            </a:r>
            <a:r>
              <a:rPr lang="pl-PL" dirty="0"/>
              <a:t> – </a:t>
            </a:r>
            <a:r>
              <a:rPr lang="pl-PL" dirty="0" err="1"/>
              <a:t>sandboxowanie</a:t>
            </a:r>
            <a:r>
              <a:rPr lang="pl-PL" dirty="0"/>
              <a:t> i uruchamianie </a:t>
            </a:r>
            <a:r>
              <a:rPr lang="pl-PL" dirty="0" err="1"/>
              <a:t>roznych</a:t>
            </a:r>
            <a:r>
              <a:rPr lang="pl-PL" dirty="0"/>
              <a:t> wersji .net </a:t>
            </a:r>
            <a:r>
              <a:rPr lang="pl-PL" dirty="0" err="1"/>
              <a:t>core</a:t>
            </a:r>
            <a:endParaRPr lang="pl-P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048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07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L" sz="12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Zależność czasu życia klas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7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taken from the</a:t>
            </a:r>
            <a:r>
              <a:rPr lang="en-US" baseline="0" dirty="0"/>
              <a:t> blog post by Thomas Levesque</a:t>
            </a:r>
            <a:r>
              <a:rPr lang="en-US" dirty="0"/>
              <a:t>:</a:t>
            </a:r>
            <a:r>
              <a:rPr lang="en-US" baseline="0" dirty="0"/>
              <a:t> https://thomaslevesque.com/2018/03/27/understanding-the-asp-net-core-middleware-pipeline/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52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21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1230494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22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35113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23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840259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419E0-49D9-D642-BB25-E059533C18D4}" type="slidenum">
              <a:rPr lang="en-PL" smtClean="0"/>
              <a:t>24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45139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D58D4C-8C36-4E83-A6D0-5CCDE628C6A1}"/>
              </a:ext>
            </a:extLst>
          </p:cNvPr>
          <p:cNvSpPr txBox="1"/>
          <p:nvPr userDrawn="1"/>
        </p:nvSpPr>
        <p:spPr>
          <a:xfrm>
            <a:off x="2719659" y="1009127"/>
            <a:ext cx="7620000" cy="360560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D84138-C5D8-434E-B158-149140D533BE}"/>
              </a:ext>
            </a:extLst>
          </p:cNvPr>
          <p:cNvSpPr txBox="1"/>
          <p:nvPr userDrawn="1"/>
        </p:nvSpPr>
        <p:spPr>
          <a:xfrm>
            <a:off x="0" y="4142676"/>
            <a:ext cx="12191999" cy="196669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Free. Cross-platform. </a:t>
            </a:r>
            <a:r>
              <a:rPr lang="en-US" sz="2400" i="1" dirty="0">
                <a:solidFill>
                  <a:schemeClr val="bg2"/>
                </a:solidFill>
              </a:rPr>
              <a:t>Open source.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A developer platform for building all your apps.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2400" i="1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200" i="0" dirty="0">
                <a:solidFill>
                  <a:schemeClr val="bg1"/>
                </a:solidFill>
              </a:rPr>
              <a:t>www.dot.net</a:t>
            </a:r>
          </a:p>
        </p:txBody>
      </p:sp>
    </p:spTree>
    <p:extLst>
      <p:ext uri="{BB962C8B-B14F-4D97-AF65-F5344CB8AC3E}">
        <p14:creationId xmlns:p14="http://schemas.microsoft.com/office/powerpoint/2010/main" val="36128183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202088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7888019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322590868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6807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9697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459443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8DA0D-D840-9B49-A3E6-2EBFA15C59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E0E691-9401-8243-9847-CDFF0A8DE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79370-6383-B64D-8E7D-84F524107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BB95-6CF8-0E4C-907A-864EAAA1A21E}" type="datetimeFigureOut">
              <a:rPr lang="en-PL" smtClean="0"/>
              <a:t>07/06/2020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760AB-BBEE-4545-9D21-7E27D021F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9EA6F-EB52-8E47-8D62-8D2C303F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5463C-E311-914A-BF0A-F3C8240300B4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9688005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F196B-F66D-E345-BB79-C6EDDB1F113F}" type="datetimeFigureOut">
              <a:rPr lang="en-PL" smtClean="0"/>
              <a:t>07/06/2020</a:t>
            </a:fld>
            <a:endParaRPr lang="en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DC3BF-6A65-1241-B041-D66E4BD1962C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957946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7" y="2084187"/>
            <a:ext cx="9860610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78574"/>
            <a:ext cx="9860611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AD6D8B-19E8-4D03-AF4A-2ECBD7219199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CB7245-0950-4F4D-A2A6-2963841950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BA4263D-8DDB-49FB-AF7F-346C7DC7B3F9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7500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2069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87950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12047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7144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4356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1382742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044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038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  <p:sldLayoutId id="2147483770" r:id="rId17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hyperlink" Target="https://github.com/StackExchange/Dapper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learn/modules/create-razor-pages-aspnet-core/" TargetMode="External"/><Relationship Id="rId7" Type="http://schemas.openxmlformats.org/officeDocument/2006/relationships/hyperlink" Target="https://docs.microsoft.com/en-us/learn/modules/microservices-aspnet-core/" TargetMode="External"/><Relationship Id="rId2" Type="http://schemas.openxmlformats.org/officeDocument/2006/relationships/hyperlink" Target="https://docs.microsoft.com/en-us/learn/modules/build-web-api-net-core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cs.microsoft.com/en-us/learn/modules/optimize-your-web-apps-with-redis/" TargetMode="External"/><Relationship Id="rId5" Type="http://schemas.openxmlformats.org/officeDocument/2006/relationships/hyperlink" Target="https://docs.microsoft.com/en-us/learn/modules/improve-api-developer-experience-with-swagger/" TargetMode="External"/><Relationship Id="rId4" Type="http://schemas.openxmlformats.org/officeDocument/2006/relationships/hyperlink" Target="https://docs.microsoft.com/en-us/learn/modules/persist-data-ef-core/" TargetMode="Externa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localhost:5001/weatherforecast" TargetMode="Externa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C7287-25EE-41A6-A2BD-D98C5ADAF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</a:t>
            </a:r>
            <a:r>
              <a:rPr lang="sr-Latn-BA" dirty="0"/>
              <a:t> Core Introduction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91FF73-AEBB-411C-9797-868E0B7443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35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2296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 err="1">
                <a:solidFill>
                  <a:srgbClr val="0C1937"/>
                </a:solidFill>
              </a:rPr>
              <a:t>ConfigureServices</a:t>
            </a:r>
            <a:endParaRPr lang="en-US" sz="3200" spc="-1" dirty="0">
              <a:solidFill>
                <a:srgbClr val="0C1937"/>
              </a:solidFill>
            </a:endParaRP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>
                <a:solidFill>
                  <a:srgbClr val="0C1937"/>
                </a:solidFill>
              </a:rPr>
              <a:t>Dependency Injection configuration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services.AddTransient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services.AddScoped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services.AddSingleton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>
                <a:solidFill>
                  <a:srgbClr val="0C1937"/>
                </a:solidFill>
              </a:rPr>
              <a:t>Adding predefined services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services.AddMvc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services.AddAuthentication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200" spc="-1" dirty="0">
                <a:solidFill>
                  <a:srgbClr val="0C1937"/>
                </a:solidFill>
              </a:rPr>
              <a:t>Configure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r>
              <a:rPr lang="en-US" sz="2000" spc="-1" dirty="0">
                <a:solidFill>
                  <a:srgbClr val="0C1937"/>
                </a:solidFill>
              </a:rPr>
              <a:t>Defining middleware pipeline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app.UseRouting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app.UseMvc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791093" lvl="2" indent="-342900">
              <a:lnSpc>
                <a:spcPct val="100000"/>
              </a:lnSpc>
              <a:spcBef>
                <a:spcPts val="1001"/>
              </a:spcBef>
            </a:pPr>
            <a:r>
              <a:rPr lang="en-US" sz="1600" spc="-1" dirty="0" err="1">
                <a:solidFill>
                  <a:srgbClr val="0C1937"/>
                </a:solidFill>
              </a:rPr>
              <a:t>app.UseEndpoints</a:t>
            </a:r>
            <a:r>
              <a:rPr lang="en-US" sz="1600" spc="-1" dirty="0">
                <a:solidFill>
                  <a:srgbClr val="0C1937"/>
                </a:solidFill>
              </a:rPr>
              <a:t>()</a:t>
            </a:r>
          </a:p>
          <a:p>
            <a:pPr marL="579446" lvl="1" indent="-342900">
              <a:lnSpc>
                <a:spcPct val="100000"/>
              </a:lnSpc>
              <a:spcBef>
                <a:spcPts val="1001"/>
              </a:spcBef>
            </a:pPr>
            <a:endParaRPr lang="en-US" sz="2000" spc="-1" dirty="0">
              <a:solidFill>
                <a:srgbClr val="0C1937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Startup class</a:t>
            </a:r>
          </a:p>
        </p:txBody>
      </p:sp>
    </p:spTree>
    <p:extLst>
      <p:ext uri="{BB962C8B-B14F-4D97-AF65-F5344CB8AC3E}">
        <p14:creationId xmlns:p14="http://schemas.microsoft.com/office/powerpoint/2010/main" val="24342644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315E77F-3088-4702-9F04-9006B3A89EF8}"/>
              </a:ext>
            </a:extLst>
          </p:cNvPr>
          <p:cNvSpPr txBox="1"/>
          <p:nvPr/>
        </p:nvSpPr>
        <p:spPr>
          <a:xfrm>
            <a:off x="21515" y="1"/>
            <a:ext cx="12048565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ConfigureServices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IServiceCollection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services)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{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services.AddControllers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.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AddNewtonsoftJson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(options =&gt;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options.SerializerSettings.ReferenceLoopHandling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Newtonsoft.Json.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ReferenceLoopHandling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.Ignore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services.AddSwaggerGen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(c =&gt;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{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c.SwaggerDoc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"v1"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OpenApiInfo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 Title = </a:t>
            </a:r>
            <a:r>
              <a:rPr lang="en-US" sz="2000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"My API"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Version = </a:t>
            </a:r>
            <a:r>
              <a:rPr lang="en-US" sz="2000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"v1"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});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});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services.AddDbContext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JohootContext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cfg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{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cfg.UseSqlServer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Configuration.GetConnectionString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000" b="0" i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DefaultDbConnection</a:t>
            </a:r>
            <a:r>
              <a:rPr lang="en-US" sz="2000" b="0" i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});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services.AddScoped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IQuizeRepository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QuizeRepository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services.AddScoped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IQuestionRepository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QuestionRepository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services.AddScoped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IAnswerRepository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i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AnswerRepository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  <a:endParaRPr lang="pl-PL" sz="2000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}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213288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598147"/>
          </a:xfrm>
        </p:spPr>
        <p:txBody>
          <a:bodyPr/>
          <a:lstStyle/>
          <a:p>
            <a:r>
              <a:rPr lang="en-US" dirty="0"/>
              <a:t>Inversion of Control (</a:t>
            </a:r>
            <a:r>
              <a:rPr lang="en-US" dirty="0" err="1"/>
              <a:t>IoC</a:t>
            </a:r>
            <a:r>
              <a:rPr lang="en-US" dirty="0"/>
              <a:t>) between classes and dependencies</a:t>
            </a:r>
          </a:p>
          <a:p>
            <a:r>
              <a:rPr lang="en-US" dirty="0"/>
              <a:t>Lifetime - transient, scoped, singleton</a:t>
            </a:r>
          </a:p>
          <a:p>
            <a:r>
              <a:rPr lang="en-US" dirty="0"/>
              <a:t>Services (dependencies) registered in Startup class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</a:t>
            </a:r>
          </a:p>
        </p:txBody>
      </p:sp>
    </p:spTree>
    <p:extLst>
      <p:ext uri="{BB962C8B-B14F-4D97-AF65-F5344CB8AC3E}">
        <p14:creationId xmlns:p14="http://schemas.microsoft.com/office/powerpoint/2010/main" val="405423913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27838" y="1567832"/>
            <a:ext cx="52131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las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A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uses method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foo()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from Class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 other words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Class 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 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depends from Class B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665AC0-C6EA-8247-BFE3-478C688570C3}"/>
              </a:ext>
            </a:extLst>
          </p:cNvPr>
          <p:cNvSpPr txBox="1"/>
          <p:nvPr/>
        </p:nvSpPr>
        <p:spPr>
          <a:xfrm>
            <a:off x="2622330" y="3557644"/>
            <a:ext cx="1587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3200" dirty="0"/>
              <a:t>B.foo()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5B32886-9B1D-1944-87A3-EEEAA7D6F31E}"/>
              </a:ext>
            </a:extLst>
          </p:cNvPr>
          <p:cNvSpPr/>
          <p:nvPr/>
        </p:nvSpPr>
        <p:spPr>
          <a:xfrm>
            <a:off x="1051034" y="1899357"/>
            <a:ext cx="3142594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7676A4F-2BFB-A141-BE0B-A394871B53D8}"/>
              </a:ext>
            </a:extLst>
          </p:cNvPr>
          <p:cNvSpPr/>
          <p:nvPr/>
        </p:nvSpPr>
        <p:spPr>
          <a:xfrm>
            <a:off x="1665889" y="4380149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F048414-866B-CA46-A633-01C702C4BD88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>
            <a:off x="2622331" y="3342290"/>
            <a:ext cx="0" cy="103785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5125D3E-6D4D-429E-A257-CF046538F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Dependent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61511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051034" y="1899357"/>
            <a:ext cx="3142594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var b – new B()</a:t>
            </a:r>
          </a:p>
          <a:p>
            <a:pPr algn="ctr"/>
            <a:r>
              <a:rPr lang="en-PL" sz="2800" dirty="0"/>
              <a:t>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665889" y="4380149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2622331" y="3342290"/>
            <a:ext cx="0" cy="103785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27838" y="1567832"/>
            <a:ext cx="521312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las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</a:t>
            </a:r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A</a:t>
            </a:r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needs Class B object for proper functioning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en-US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so</a:t>
            </a:r>
          </a:p>
          <a:p>
            <a:endParaRPr lang="en-US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Class A decides when Class B is instantiated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8F8336-C93F-42D1-A73C-681981780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lifetime dependency</a:t>
            </a:r>
          </a:p>
        </p:txBody>
      </p:sp>
    </p:spTree>
    <p:extLst>
      <p:ext uri="{BB962C8B-B14F-4D97-AF65-F5344CB8AC3E}">
        <p14:creationId xmlns:p14="http://schemas.microsoft.com/office/powerpoint/2010/main" val="128891047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317641" y="1347729"/>
            <a:ext cx="2609377" cy="1442933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IB ib </a:t>
            </a:r>
            <a:r>
              <a:rPr lang="en-PL" sz="2800" b="1" dirty="0">
                <a:solidFill>
                  <a:srgbClr val="C00000"/>
                </a:solidFill>
              </a:rPr>
              <a:t>??</a:t>
            </a: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1404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C990FAA-2F9E-E349-9908-6B37A7AA1995}"/>
              </a:ext>
            </a:extLst>
          </p:cNvPr>
          <p:cNvSpPr txBox="1"/>
          <p:nvPr/>
        </p:nvSpPr>
        <p:spPr>
          <a:xfrm>
            <a:off x="4484104" y="1238390"/>
            <a:ext cx="7633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Separate and invert dependencies</a:t>
            </a:r>
            <a:endParaRPr lang="en-PL" sz="36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5932053" y="2591550"/>
            <a:ext cx="48245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We introduce Interface for separating dependencies: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oosly coupled</a:t>
            </a:r>
          </a:p>
          <a:p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r>
              <a:rPr lang="en-US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Both Classes depends from Interface, not on each other.</a:t>
            </a:r>
            <a:endParaRPr lang="en-PL" sz="2800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32E120C-CF71-43CB-B779-E758895F2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inversion</a:t>
            </a:r>
          </a:p>
        </p:txBody>
      </p:sp>
    </p:spTree>
    <p:extLst>
      <p:ext uri="{BB962C8B-B14F-4D97-AF65-F5344CB8AC3E}">
        <p14:creationId xmlns:p14="http://schemas.microsoft.com/office/powerpoint/2010/main" val="277453030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4678326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PL" sz="2800" dirty="0"/>
              <a:t>IB ib </a:t>
            </a:r>
            <a:r>
              <a:rPr lang="en-PL" sz="2800" dirty="0">
                <a:solidFill>
                  <a:srgbClr val="C00000"/>
                </a:solidFill>
              </a:rPr>
              <a:t>??</a:t>
            </a:r>
            <a:r>
              <a:rPr lang="en-PL" sz="2800" dirty="0"/>
              <a:t>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2456121" y="2790662"/>
            <a:ext cx="164805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solidFill>
                  <a:schemeClr val="tx1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3E80C03-C98D-4E23-9B22-920CD52C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Inversion of control container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07505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5106206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p</a:t>
            </a:r>
            <a:r>
              <a:rPr lang="en-PL" sz="2800" dirty="0">
                <a:solidFill>
                  <a:schemeClr val="bg1"/>
                </a:solidFill>
              </a:rPr>
              <a:t>ublic A(IB ib) </a:t>
            </a:r>
            <a:r>
              <a:rPr lang="en-PL" sz="2800" dirty="0">
                <a:solidFill>
                  <a:srgbClr val="FFFF00"/>
                </a:solidFill>
              </a:rPr>
              <a:t>or</a:t>
            </a:r>
            <a:r>
              <a:rPr lang="en-PL" sz="2800" dirty="0">
                <a:solidFill>
                  <a:schemeClr val="bg1"/>
                </a:solidFill>
              </a:rPr>
              <a:t> </a:t>
            </a:r>
            <a:r>
              <a:rPr lang="en-PL" sz="2800" b="1" dirty="0">
                <a:solidFill>
                  <a:srgbClr val="C00000"/>
                </a:solidFill>
              </a:rPr>
              <a:t>[Inject] </a:t>
            </a:r>
            <a:r>
              <a:rPr lang="en-PL" sz="2800" dirty="0"/>
              <a:t>IB ib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49135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AB7483D6-D24C-6344-B6BF-EF3C58A604B8}"/>
              </a:ext>
            </a:extLst>
          </p:cNvPr>
          <p:cNvCxnSpPr>
            <a:cxnSpLocks/>
            <a:stCxn id="2" idx="0"/>
            <a:endCxn id="10" idx="3"/>
          </p:cNvCxnSpPr>
          <p:nvPr/>
        </p:nvCxnSpPr>
        <p:spPr>
          <a:xfrm rot="16200000" flipV="1">
            <a:off x="6115073" y="1223683"/>
            <a:ext cx="377181" cy="2160998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solidFill>
                  <a:schemeClr val="tx1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B02082-60FD-8246-A581-B68F0BCCF371}"/>
              </a:ext>
            </a:extLst>
          </p:cNvPr>
          <p:cNvSpPr txBox="1"/>
          <p:nvPr/>
        </p:nvSpPr>
        <p:spPr>
          <a:xfrm>
            <a:off x="5681479" y="1567832"/>
            <a:ext cx="6910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Inject instance = Dependency Injection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ECEF6F-AA5D-4739-9BC8-2594A03B4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Dependency injection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92678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A85492-CF4E-A148-B7C6-97A11F54F338}"/>
              </a:ext>
            </a:extLst>
          </p:cNvPr>
          <p:cNvSpPr/>
          <p:nvPr/>
        </p:nvSpPr>
        <p:spPr>
          <a:xfrm>
            <a:off x="116958" y="1440520"/>
            <a:ext cx="5064642" cy="135014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A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p</a:t>
            </a:r>
            <a:r>
              <a:rPr lang="en-PL" sz="2800" dirty="0">
                <a:solidFill>
                  <a:schemeClr val="bg1"/>
                </a:solidFill>
              </a:rPr>
              <a:t>ublic A(IB ib) </a:t>
            </a:r>
            <a:r>
              <a:rPr lang="en-PL" sz="2800" dirty="0">
                <a:solidFill>
                  <a:srgbClr val="FFFF00"/>
                </a:solidFill>
              </a:rPr>
              <a:t>or</a:t>
            </a:r>
            <a:r>
              <a:rPr lang="en-PL" sz="2800" dirty="0">
                <a:solidFill>
                  <a:schemeClr val="bg1"/>
                </a:solidFill>
              </a:rPr>
              <a:t> </a:t>
            </a:r>
            <a:r>
              <a:rPr lang="en-PL" sz="2800" b="1" dirty="0">
                <a:solidFill>
                  <a:srgbClr val="C00000"/>
                </a:solidFill>
              </a:rPr>
              <a:t>[Inject] </a:t>
            </a:r>
            <a:r>
              <a:rPr lang="en-PL" sz="2800" dirty="0"/>
              <a:t>IB ib </a:t>
            </a:r>
            <a:endParaRPr lang="en-PL" sz="2800" b="1" dirty="0">
              <a:solidFill>
                <a:srgbClr val="FFC000"/>
              </a:solidFill>
            </a:endParaRPr>
          </a:p>
          <a:p>
            <a:pPr algn="ctr"/>
            <a:r>
              <a:rPr lang="en-PL" sz="2800" dirty="0"/>
              <a:t>ib.foo()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1BBB6-8C08-4C48-9BA3-CB4F0F83DA1E}"/>
              </a:ext>
            </a:extLst>
          </p:cNvPr>
          <p:cNvSpPr/>
          <p:nvPr/>
        </p:nvSpPr>
        <p:spPr>
          <a:xfrm>
            <a:off x="1435395" y="3270577"/>
            <a:ext cx="2371061" cy="133644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interface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68A8D14-F859-004F-949E-656FCE20FEA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620926" y="2790662"/>
            <a:ext cx="28353" cy="479915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6">
              <a:lumMod val="67000"/>
            </a:schemeClr>
          </a:lnRef>
          <a:fillRef idx="0">
            <a:schemeClr val="accent6">
              <a:lumMod val="67000"/>
            </a:schemeClr>
          </a:fillRef>
          <a:effectRef idx="0">
            <a:schemeClr val="accent6">
              <a:lumMod val="67000"/>
            </a:schemeClr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6572785-B827-854B-BC76-3C3801B6B48D}"/>
              </a:ext>
            </a:extLst>
          </p:cNvPr>
          <p:cNvSpPr txBox="1"/>
          <p:nvPr/>
        </p:nvSpPr>
        <p:spPr>
          <a:xfrm>
            <a:off x="12199035" y="1893036"/>
            <a:ext cx="189948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Wprowadzając interface rozdzielamy zależność</a:t>
            </a:r>
          </a:p>
          <a:p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L</a:t>
            </a:r>
            <a:r>
              <a:rPr lang="en-PL" sz="2800" dirty="0">
                <a:solidFill>
                  <a:schemeClr val="accent5">
                    <a:lumMod val="50000"/>
                  </a:schemeClr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oosly coupled</a:t>
            </a:r>
          </a:p>
          <a:p>
            <a:endParaRPr lang="en-PL" sz="28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Obie klasy zależą od interfejsu</a:t>
            </a:r>
          </a:p>
          <a:p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- </a:t>
            </a:r>
            <a:r>
              <a:rPr lang="en-GB" sz="28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Ż</a:t>
            </a:r>
            <a:r>
              <a:rPr lang="en-PL" sz="2800" dirty="0">
                <a:latin typeface="Lucida Grande" panose="020B0600040502020204" pitchFamily="34" charset="0"/>
                <a:cs typeface="Lucida Grande" panose="020B0600040502020204" pitchFamily="34" charset="0"/>
              </a:rPr>
              <a:t>adna klasa nie zależy od drugiej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F581419-FDF3-E240-B894-239B3009F701}"/>
              </a:ext>
            </a:extLst>
          </p:cNvPr>
          <p:cNvSpPr/>
          <p:nvPr/>
        </p:nvSpPr>
        <p:spPr>
          <a:xfrm>
            <a:off x="1665889" y="5335930"/>
            <a:ext cx="1912883" cy="133644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800" dirty="0">
                <a:solidFill>
                  <a:schemeClr val="tx2">
                    <a:lumMod val="50000"/>
                  </a:schemeClr>
                </a:solidFill>
              </a:rPr>
              <a:t>Class B : IB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</a:rPr>
              <a:t>f</a:t>
            </a:r>
            <a:r>
              <a:rPr lang="en-PL" sz="2800" dirty="0">
                <a:solidFill>
                  <a:schemeClr val="bg1"/>
                </a:solidFill>
              </a:rPr>
              <a:t>oo 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2EBBFA1-B1B9-AD4E-AA59-10011D23BD67}"/>
              </a:ext>
            </a:extLst>
          </p:cNvPr>
          <p:cNvCxnSpPr>
            <a:cxnSpLocks/>
            <a:stCxn id="16" idx="0"/>
            <a:endCxn id="11" idx="2"/>
          </p:cNvCxnSpPr>
          <p:nvPr/>
        </p:nvCxnSpPr>
        <p:spPr>
          <a:xfrm flipH="1" flipV="1">
            <a:off x="2620926" y="4607022"/>
            <a:ext cx="1405" cy="728908"/>
          </a:xfrm>
          <a:prstGeom prst="straightConnector1">
            <a:avLst/>
          </a:prstGeom>
          <a:ln w="603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3F36C3D-A81F-6743-9A4E-24A949A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622" y="2492772"/>
            <a:ext cx="4021080" cy="2892055"/>
          </a:xfrm>
          <a:prstGeom prst="rect">
            <a:avLst/>
          </a:prstGeom>
        </p:spPr>
      </p:pic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945BAE7-BDA9-9D42-9D20-C204039F7708}"/>
              </a:ext>
            </a:extLst>
          </p:cNvPr>
          <p:cNvCxnSpPr>
            <a:stCxn id="16" idx="3"/>
            <a:endCxn id="2" idx="2"/>
          </p:cNvCxnSpPr>
          <p:nvPr/>
        </p:nvCxnSpPr>
        <p:spPr>
          <a:xfrm flipV="1">
            <a:off x="3578772" y="5384827"/>
            <a:ext cx="3805390" cy="619326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7314B80E-57E0-9445-BC27-B375E947E312}"/>
              </a:ext>
            </a:extLst>
          </p:cNvPr>
          <p:cNvCxnSpPr>
            <a:stCxn id="11" idx="3"/>
            <a:endCxn id="2" idx="2"/>
          </p:cNvCxnSpPr>
          <p:nvPr/>
        </p:nvCxnSpPr>
        <p:spPr>
          <a:xfrm>
            <a:off x="3806456" y="3938800"/>
            <a:ext cx="3577706" cy="1446027"/>
          </a:xfrm>
          <a:prstGeom prst="bentConnector4">
            <a:avLst>
              <a:gd name="adj1" fmla="val 21902"/>
              <a:gd name="adj2" fmla="val 115809"/>
            </a:avLst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AB7483D6-D24C-6344-B6BF-EF3C58A604B8}"/>
              </a:ext>
            </a:extLst>
          </p:cNvPr>
          <p:cNvCxnSpPr>
            <a:cxnSpLocks/>
            <a:stCxn id="2" idx="0"/>
            <a:endCxn id="10" idx="3"/>
          </p:cNvCxnSpPr>
          <p:nvPr/>
        </p:nvCxnSpPr>
        <p:spPr>
          <a:xfrm rot="16200000" flipV="1">
            <a:off x="6094291" y="1202901"/>
            <a:ext cx="377181" cy="2202562"/>
          </a:xfrm>
          <a:prstGeom prst="bentConnector2">
            <a:avLst/>
          </a:prstGeom>
          <a:ln w="476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39D4B3-AE2F-844F-932A-206FEB82FD80}"/>
              </a:ext>
            </a:extLst>
          </p:cNvPr>
          <p:cNvSpPr txBox="1"/>
          <p:nvPr/>
        </p:nvSpPr>
        <p:spPr>
          <a:xfrm>
            <a:off x="4603898" y="5518297"/>
            <a:ext cx="3789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Register &lt;IB, B&gt;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8806B4-69A7-0447-92D7-5BA069B6A994}"/>
              </a:ext>
            </a:extLst>
          </p:cNvPr>
          <p:cNvSpPr txBox="1"/>
          <p:nvPr/>
        </p:nvSpPr>
        <p:spPr>
          <a:xfrm>
            <a:off x="5584255" y="2809993"/>
            <a:ext cx="749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4000" dirty="0">
                <a:latin typeface="Lucida Grande" panose="020B0600040502020204" pitchFamily="34" charset="0"/>
                <a:cs typeface="Lucida Grande" panose="020B0600040502020204" pitchFamily="34" charset="0"/>
              </a:rPr>
              <a:t>IoC  container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B02082-60FD-8246-A581-B68F0BCCF371}"/>
              </a:ext>
            </a:extLst>
          </p:cNvPr>
          <p:cNvSpPr txBox="1"/>
          <p:nvPr/>
        </p:nvSpPr>
        <p:spPr>
          <a:xfrm>
            <a:off x="5293551" y="1567832"/>
            <a:ext cx="6910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8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Inject instance = Dependency Injection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0D8432-E18D-F846-A8C8-D8D660A23F33}"/>
              </a:ext>
            </a:extLst>
          </p:cNvPr>
          <p:cNvSpPr txBox="1"/>
          <p:nvPr/>
        </p:nvSpPr>
        <p:spPr>
          <a:xfrm>
            <a:off x="9303488" y="2809993"/>
            <a:ext cx="27325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Transient</a:t>
            </a:r>
          </a:p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Scoped</a:t>
            </a:r>
          </a:p>
          <a:p>
            <a:r>
              <a:rPr lang="en-PL" sz="3600" dirty="0">
                <a:solidFill>
                  <a:schemeClr val="accent6">
                    <a:lumMod val="50000"/>
                  </a:schemeClr>
                </a:solidFill>
              </a:rPr>
              <a:t>Singleton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F06641C-D067-42F2-955D-3EAEA3D22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  <a:t>Dependency injection</a:t>
            </a:r>
            <a:br>
              <a:rPr lang="en-PL" sz="4800" dirty="0">
                <a:latin typeface="Lucida Grande" panose="020B0600040502020204" pitchFamily="34" charset="0"/>
                <a:cs typeface="Lucida Grande" panose="020B060004050202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33166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5FEDFB5F-5DB5-4D71-A52A-2E4A02765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2298"/>
            <a:ext cx="11897809" cy="670952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 This method gets called by the runtime. Use this method to configure the HTTP request pipeline.</a:t>
            </a:r>
            <a:endParaRPr kumimoji="0" lang="pl-PL" altLang="en-US" sz="1600" b="0" i="0" u="none" strike="noStrike" cap="none" normalizeH="0" baseline="0" dirty="0">
              <a:ln>
                <a:noFill/>
              </a:ln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Configure(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IApplicationBuilder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app,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IWebHostEnvironment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env)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 Enable middleware to serve generated Swagger as a JSON endpoint.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app.UseSwagger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 Enable middleware to serve swagger-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ui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 (HTML, JS, CSS, etc.),</a:t>
            </a:r>
            <a:r>
              <a:rPr kumimoji="0" lang="pl-PL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specifying the Swagger JSON endpoint.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8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app.UseSwaggerUI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(c =&gt;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{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c.SwaggerEndpoint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"/swagger/v1/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swagger.json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"My API V1"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});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env.IsDevelopment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{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app.UseDeveloperExceptionPage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}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app.UseHttpsRedirection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app.UseRouting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app.UseAuthorization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app.UseEndpoints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(endpoints =&gt;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{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endpoints.MapControllers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});</a:t>
            </a:r>
            <a:endParaRPr kumimoji="0" lang="pl-PL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3121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160166718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Middleware pipeline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440" y="1189176"/>
            <a:ext cx="8737120" cy="559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0139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151C886-785E-2D4C-A2E3-43B0AE30D775}"/>
              </a:ext>
            </a:extLst>
          </p:cNvPr>
          <p:cNvSpPr/>
          <p:nvPr/>
        </p:nvSpPr>
        <p:spPr>
          <a:xfrm>
            <a:off x="10812089" y="2544425"/>
            <a:ext cx="1378162" cy="2273516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3200" dirty="0"/>
              <a:t>App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Request Pipeline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59385" y="2074637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5279795" y="-712992"/>
            <a:ext cx="1120352" cy="9100238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1989339" y="3285345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3138467" y="3285346"/>
            <a:ext cx="547061" cy="1120356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4287594" y="3285346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6568034" y="3285345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1289851" y="2562993"/>
            <a:ext cx="1765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2984654" y="2562993"/>
            <a:ext cx="1251082" cy="742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4065862" y="2832548"/>
            <a:ext cx="1251082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5175483" y="2852564"/>
            <a:ext cx="1251082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6084224" y="2856763"/>
            <a:ext cx="2061741" cy="416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7068537" y="2534084"/>
            <a:ext cx="24808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8299906" y="2840457"/>
            <a:ext cx="15546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2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7717360" y="3276950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5298483" y="3283558"/>
            <a:ext cx="547061" cy="1120356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8788035" y="3268548"/>
            <a:ext cx="547061" cy="1120356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sp>
        <p:nvSpPr>
          <p:cNvPr id="31" name="Direct Access Storage 53">
            <a:extLst>
              <a:ext uri="{FF2B5EF4-FFF2-40B4-BE49-F238E27FC236}">
                <a16:creationId xmlns:a16="http://schemas.microsoft.com/office/drawing/2014/main" id="{F36E16A0-C857-4F9D-986F-A5964D690E99}"/>
              </a:ext>
            </a:extLst>
          </p:cNvPr>
          <p:cNvSpPr/>
          <p:nvPr/>
        </p:nvSpPr>
        <p:spPr>
          <a:xfrm rot="10800000">
            <a:off x="9725746" y="3281098"/>
            <a:ext cx="547061" cy="1120356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2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2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763793" y="3641735"/>
            <a:ext cx="10280390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699247" y="3976935"/>
            <a:ext cx="10334927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C5351A5-226B-4FB4-B9A5-53D48B9492DA}"/>
              </a:ext>
            </a:extLst>
          </p:cNvPr>
          <p:cNvSpPr txBox="1"/>
          <p:nvPr/>
        </p:nvSpPr>
        <p:spPr>
          <a:xfrm>
            <a:off x="9662762" y="2514361"/>
            <a:ext cx="14613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MVC Handler</a:t>
            </a:r>
            <a:endParaRPr lang="en-PL" sz="2200" dirty="0"/>
          </a:p>
        </p:txBody>
      </p:sp>
    </p:spTree>
    <p:extLst>
      <p:ext uri="{BB962C8B-B14F-4D97-AF65-F5344CB8AC3E}">
        <p14:creationId xmlns:p14="http://schemas.microsoft.com/office/powerpoint/2010/main" val="3146554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739D371-09B5-4967-842C-1443973EF154}"/>
              </a:ext>
            </a:extLst>
          </p:cNvPr>
          <p:cNvGrpSpPr/>
          <p:nvPr/>
        </p:nvGrpSpPr>
        <p:grpSpPr>
          <a:xfrm>
            <a:off x="-39384" y="2074638"/>
            <a:ext cx="505921" cy="2325980"/>
            <a:chOff x="104962" y="1124846"/>
            <a:chExt cx="1146734" cy="5272129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D5318340-68FA-4DDD-BEA9-63B8ED68B3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E4BE5C37-D504-4556-9DD0-72C5E051FB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15E32168-D101-4B80-A319-68AAFD903F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101BB40B-C901-467F-87DD-0D97D880B8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9B7A0BAF-70DC-4E31-B80E-A4F4B9B7B7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5344518" y="-2078125"/>
            <a:ext cx="676967" cy="10335017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740076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1434431" y="2755975"/>
            <a:ext cx="330558" cy="676969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2128785" y="275597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3506728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461703" y="2319497"/>
            <a:ext cx="1063245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1341490" y="2319497"/>
            <a:ext cx="755960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1994804" y="2482374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2665286" y="2494469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3214388" y="2497006"/>
            <a:ext cx="12457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3809154" y="2302029"/>
            <a:ext cx="11146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4637704" y="2487154"/>
            <a:ext cx="911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4201202" y="2750901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2739609" y="2754895"/>
            <a:ext cx="330558" cy="676969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4848151" y="274582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313663" y="2897565"/>
            <a:ext cx="892338" cy="136634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sp>
        <p:nvSpPr>
          <p:cNvPr id="35" name="Direct Access Storage 53">
            <a:extLst>
              <a:ext uri="{FF2B5EF4-FFF2-40B4-BE49-F238E27FC236}">
                <a16:creationId xmlns:a16="http://schemas.microsoft.com/office/drawing/2014/main" id="{0AF326B5-0A04-4FCA-B8A3-85493F684AA8}"/>
              </a:ext>
            </a:extLst>
          </p:cNvPr>
          <p:cNvSpPr/>
          <p:nvPr/>
        </p:nvSpPr>
        <p:spPr>
          <a:xfrm rot="10800000">
            <a:off x="5654934" y="1260759"/>
            <a:ext cx="4696136" cy="5597240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2">
                <a:lumMod val="60000"/>
                <a:lumOff val="4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365760" y="2963918"/>
            <a:ext cx="11037964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279699" y="3239888"/>
            <a:ext cx="1112402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F15EB9-48E8-4DF2-8BCA-623F67D36EE0}"/>
              </a:ext>
            </a:extLst>
          </p:cNvPr>
          <p:cNvSpPr txBox="1"/>
          <p:nvPr/>
        </p:nvSpPr>
        <p:spPr>
          <a:xfrm>
            <a:off x="6587232" y="1255989"/>
            <a:ext cx="3284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MVC Handler</a:t>
            </a:r>
            <a:endParaRPr lang="en-PL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6153DEE-7965-411C-B122-CD8A9DDBB22D}"/>
              </a:ext>
            </a:extLst>
          </p:cNvPr>
          <p:cNvSpPr txBox="1"/>
          <p:nvPr/>
        </p:nvSpPr>
        <p:spPr>
          <a:xfrm>
            <a:off x="6517567" y="1921014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Authorization Filters</a:t>
            </a:r>
            <a:endParaRPr lang="en-PL" sz="2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B96F2E2-9249-454B-812E-344D4FD3E031}"/>
              </a:ext>
            </a:extLst>
          </p:cNvPr>
          <p:cNvSpPr txBox="1"/>
          <p:nvPr/>
        </p:nvSpPr>
        <p:spPr>
          <a:xfrm>
            <a:off x="6517567" y="2528634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Resource Filters</a:t>
            </a:r>
            <a:endParaRPr lang="en-PL" sz="2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B637EF3-69B6-42C7-A524-5FEFD1971FAF}"/>
              </a:ext>
            </a:extLst>
          </p:cNvPr>
          <p:cNvSpPr txBox="1"/>
          <p:nvPr/>
        </p:nvSpPr>
        <p:spPr>
          <a:xfrm>
            <a:off x="6517567" y="326094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Model Binding</a:t>
            </a:r>
            <a:endParaRPr lang="en-PL" sz="24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B9D61F8-75C7-4E1D-B365-703A586F6FDD}"/>
              </a:ext>
            </a:extLst>
          </p:cNvPr>
          <p:cNvSpPr txBox="1"/>
          <p:nvPr/>
        </p:nvSpPr>
        <p:spPr>
          <a:xfrm>
            <a:off x="6517567" y="386856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Action Filters</a:t>
            </a:r>
            <a:endParaRPr lang="en-PL" sz="24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1984CE0-825B-4BCF-94A3-D10BC6775839}"/>
              </a:ext>
            </a:extLst>
          </p:cNvPr>
          <p:cNvSpPr txBox="1"/>
          <p:nvPr/>
        </p:nvSpPr>
        <p:spPr>
          <a:xfrm>
            <a:off x="6140332" y="4476186"/>
            <a:ext cx="4038888" cy="46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Controller Action execution</a:t>
            </a:r>
            <a:endParaRPr lang="en-PL" sz="24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2634CF5-524E-4360-B76E-57DFD0A70AA0}"/>
              </a:ext>
            </a:extLst>
          </p:cNvPr>
          <p:cNvSpPr txBox="1"/>
          <p:nvPr/>
        </p:nvSpPr>
        <p:spPr>
          <a:xfrm>
            <a:off x="6517567" y="508380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Exception Filters</a:t>
            </a:r>
            <a:endParaRPr lang="en-PL" sz="2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213A588-1DE7-48CB-9B0F-2180E451706F}"/>
              </a:ext>
            </a:extLst>
          </p:cNvPr>
          <p:cNvSpPr txBox="1"/>
          <p:nvPr/>
        </p:nvSpPr>
        <p:spPr>
          <a:xfrm>
            <a:off x="6517567" y="5691426"/>
            <a:ext cx="3284419" cy="461665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Result Filters</a:t>
            </a:r>
            <a:endParaRPr lang="en-PL" sz="24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0A1D291-A7C0-43E0-BAEE-1F555FB84D74}"/>
              </a:ext>
            </a:extLst>
          </p:cNvPr>
          <p:cNvSpPr txBox="1"/>
          <p:nvPr/>
        </p:nvSpPr>
        <p:spPr>
          <a:xfrm>
            <a:off x="6517567" y="6299046"/>
            <a:ext cx="3284419" cy="46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Result execution</a:t>
            </a:r>
            <a:endParaRPr lang="en-PL" sz="2400" dirty="0"/>
          </a:p>
        </p:txBody>
      </p:sp>
    </p:spTree>
    <p:extLst>
      <p:ext uri="{BB962C8B-B14F-4D97-AF65-F5344CB8AC3E}">
        <p14:creationId xmlns:p14="http://schemas.microsoft.com/office/powerpoint/2010/main" val="1840059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62526" y="1839429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8312264" y="483553"/>
            <a:ext cx="676967" cy="5211663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6" name="Direct Access Storage 5">
            <a:extLst>
              <a:ext uri="{FF2B5EF4-FFF2-40B4-BE49-F238E27FC236}">
                <a16:creationId xmlns:a16="http://schemas.microsoft.com/office/drawing/2014/main" id="{194E26EF-F71E-7D4F-AC6A-854296247C44}"/>
              </a:ext>
            </a:extLst>
          </p:cNvPr>
          <p:cNvSpPr/>
          <p:nvPr/>
        </p:nvSpPr>
        <p:spPr>
          <a:xfrm rot="10800000">
            <a:off x="6269499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36" name="Direct Access Storage 35">
            <a:extLst>
              <a:ext uri="{FF2B5EF4-FFF2-40B4-BE49-F238E27FC236}">
                <a16:creationId xmlns:a16="http://schemas.microsoft.com/office/drawing/2014/main" id="{6B0B571C-E155-E847-B98D-493E9009438D}"/>
              </a:ext>
            </a:extLst>
          </p:cNvPr>
          <p:cNvSpPr/>
          <p:nvPr/>
        </p:nvSpPr>
        <p:spPr>
          <a:xfrm rot="10800000">
            <a:off x="6963854" y="2755975"/>
            <a:ext cx="330558" cy="676969"/>
          </a:xfrm>
          <a:prstGeom prst="flowChartMagneticDrum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0" name="Direct Access Storage 39">
            <a:extLst>
              <a:ext uri="{FF2B5EF4-FFF2-40B4-BE49-F238E27FC236}">
                <a16:creationId xmlns:a16="http://schemas.microsoft.com/office/drawing/2014/main" id="{F38EF4B5-2081-CC44-BC07-051EC23D34B9}"/>
              </a:ext>
            </a:extLst>
          </p:cNvPr>
          <p:cNvSpPr/>
          <p:nvPr/>
        </p:nvSpPr>
        <p:spPr>
          <a:xfrm rot="10800000">
            <a:off x="7658208" y="275597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41" name="Direct Access Storage 40">
            <a:extLst>
              <a:ext uri="{FF2B5EF4-FFF2-40B4-BE49-F238E27FC236}">
                <a16:creationId xmlns:a16="http://schemas.microsoft.com/office/drawing/2014/main" id="{E2719DF9-D894-9E4C-BC8F-87D96F636D68}"/>
              </a:ext>
            </a:extLst>
          </p:cNvPr>
          <p:cNvSpPr/>
          <p:nvPr/>
        </p:nvSpPr>
        <p:spPr>
          <a:xfrm rot="10800000">
            <a:off x="9036151" y="2755974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BFFCE2-40E4-3243-AB2E-BDB8B7A3F874}"/>
              </a:ext>
            </a:extLst>
          </p:cNvPr>
          <p:cNvSpPr txBox="1"/>
          <p:nvPr/>
        </p:nvSpPr>
        <p:spPr>
          <a:xfrm>
            <a:off x="5991126" y="2319497"/>
            <a:ext cx="1063245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Https Redirection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5960439-1D16-464B-A3AF-F90F4C562200}"/>
              </a:ext>
            </a:extLst>
          </p:cNvPr>
          <p:cNvSpPr txBox="1"/>
          <p:nvPr/>
        </p:nvSpPr>
        <p:spPr>
          <a:xfrm>
            <a:off x="6870913" y="2319497"/>
            <a:ext cx="755960" cy="474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Static Files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AB0F98C-AA66-FF45-9B93-08465A4E8EF4}"/>
              </a:ext>
            </a:extLst>
          </p:cNvPr>
          <p:cNvSpPr txBox="1"/>
          <p:nvPr/>
        </p:nvSpPr>
        <p:spPr>
          <a:xfrm>
            <a:off x="7524227" y="2482374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Routing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49ADB48-C4C1-6441-A995-D1653F9EC7D2}"/>
              </a:ext>
            </a:extLst>
          </p:cNvPr>
          <p:cNvSpPr txBox="1"/>
          <p:nvPr/>
        </p:nvSpPr>
        <p:spPr>
          <a:xfrm>
            <a:off x="8194709" y="2494469"/>
            <a:ext cx="75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CORS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350E4A-8624-E740-BD1B-C85262E49ABB}"/>
              </a:ext>
            </a:extLst>
          </p:cNvPr>
          <p:cNvSpPr txBox="1"/>
          <p:nvPr/>
        </p:nvSpPr>
        <p:spPr>
          <a:xfrm>
            <a:off x="8743811" y="2497006"/>
            <a:ext cx="12457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Authentication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7DE856-DEF5-1B44-AA9B-B6D065C0FE76}"/>
              </a:ext>
            </a:extLst>
          </p:cNvPr>
          <p:cNvSpPr txBox="1"/>
          <p:nvPr/>
        </p:nvSpPr>
        <p:spPr>
          <a:xfrm>
            <a:off x="9338577" y="2302029"/>
            <a:ext cx="11146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Authorization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0F44613-0A1F-AB4E-84D3-72C42B251FEC}"/>
              </a:ext>
            </a:extLst>
          </p:cNvPr>
          <p:cNvSpPr txBox="1"/>
          <p:nvPr/>
        </p:nvSpPr>
        <p:spPr>
          <a:xfrm>
            <a:off x="10167127" y="2487154"/>
            <a:ext cx="9112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sz="1200" dirty="0"/>
              <a:t>Endpoint</a:t>
            </a:r>
          </a:p>
        </p:txBody>
      </p:sp>
      <p:sp>
        <p:nvSpPr>
          <p:cNvPr id="52" name="Direct Access Storage 51">
            <a:extLst>
              <a:ext uri="{FF2B5EF4-FFF2-40B4-BE49-F238E27FC236}">
                <a16:creationId xmlns:a16="http://schemas.microsoft.com/office/drawing/2014/main" id="{825D4ADE-8322-7C4E-8266-838460DD6464}"/>
              </a:ext>
            </a:extLst>
          </p:cNvPr>
          <p:cNvSpPr/>
          <p:nvPr/>
        </p:nvSpPr>
        <p:spPr>
          <a:xfrm rot="10800000">
            <a:off x="9730625" y="2750901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3" name="Direct Access Storage 52">
            <a:extLst>
              <a:ext uri="{FF2B5EF4-FFF2-40B4-BE49-F238E27FC236}">
                <a16:creationId xmlns:a16="http://schemas.microsoft.com/office/drawing/2014/main" id="{D85A8801-4BDB-6046-9775-6335B6EE9BDF}"/>
              </a:ext>
            </a:extLst>
          </p:cNvPr>
          <p:cNvSpPr/>
          <p:nvPr/>
        </p:nvSpPr>
        <p:spPr>
          <a:xfrm rot="10800000">
            <a:off x="8269032" y="2754895"/>
            <a:ext cx="330558" cy="676969"/>
          </a:xfrm>
          <a:prstGeom prst="flowChartMagneticDrum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4" name="Direct Access Storage 53">
            <a:extLst>
              <a:ext uri="{FF2B5EF4-FFF2-40B4-BE49-F238E27FC236}">
                <a16:creationId xmlns:a16="http://schemas.microsoft.com/office/drawing/2014/main" id="{D00AAE46-869A-5F46-ABDB-905BEBFF955B}"/>
              </a:ext>
            </a:extLst>
          </p:cNvPr>
          <p:cNvSpPr/>
          <p:nvPr/>
        </p:nvSpPr>
        <p:spPr>
          <a:xfrm rot="10800000">
            <a:off x="10377574" y="2745825"/>
            <a:ext cx="330558" cy="676969"/>
          </a:xfrm>
          <a:prstGeom prst="flowChartMagneticDrum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54BCB23-C0AC-6F46-8E48-E6B59D7CAD87}"/>
              </a:ext>
            </a:extLst>
          </p:cNvPr>
          <p:cNvSpPr txBox="1"/>
          <p:nvPr/>
        </p:nvSpPr>
        <p:spPr>
          <a:xfrm>
            <a:off x="978246" y="2324612"/>
            <a:ext cx="157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Request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B72FAA-1DCC-EC41-A320-2CFD7A457767}"/>
              </a:ext>
            </a:extLst>
          </p:cNvPr>
          <p:cNvSpPr txBox="1"/>
          <p:nvPr/>
        </p:nvSpPr>
        <p:spPr>
          <a:xfrm>
            <a:off x="978246" y="4519945"/>
            <a:ext cx="1766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Response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DFBC067-84C7-7E49-A6DB-900DF1CE200F}"/>
              </a:ext>
            </a:extLst>
          </p:cNvPr>
          <p:cNvGrpSpPr/>
          <p:nvPr/>
        </p:nvGrpSpPr>
        <p:grpSpPr>
          <a:xfrm>
            <a:off x="1216042" y="2923762"/>
            <a:ext cx="4650208" cy="1371502"/>
            <a:chOff x="1646964" y="2923762"/>
            <a:chExt cx="4650208" cy="137150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A8E04C3-1277-DC47-A281-DCF12CB67A2A}"/>
                </a:ext>
              </a:extLst>
            </p:cNvPr>
            <p:cNvSpPr/>
            <p:nvPr/>
          </p:nvSpPr>
          <p:spPr>
            <a:xfrm>
              <a:off x="1646964" y="2928919"/>
              <a:ext cx="871528" cy="136634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IIS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8B848DC-8D84-804C-B515-1C2040BF2269}"/>
                </a:ext>
              </a:extLst>
            </p:cNvPr>
            <p:cNvSpPr/>
            <p:nvPr/>
          </p:nvSpPr>
          <p:spPr>
            <a:xfrm>
              <a:off x="2689657" y="2923764"/>
              <a:ext cx="835008" cy="136634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.NET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Core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CLR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E438946-FABE-D643-A861-7BFF722A1AD2}"/>
                </a:ext>
              </a:extLst>
            </p:cNvPr>
            <p:cNvSpPr/>
            <p:nvPr/>
          </p:nvSpPr>
          <p:spPr>
            <a:xfrm>
              <a:off x="3700522" y="2923764"/>
              <a:ext cx="697880" cy="1366345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Kestrel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FDA52AE-26C2-2E4F-93C4-E8EE23B6F652}"/>
                </a:ext>
              </a:extLst>
            </p:cNvPr>
            <p:cNvSpPr/>
            <p:nvPr/>
          </p:nvSpPr>
          <p:spPr>
            <a:xfrm>
              <a:off x="4609391" y="2923763"/>
              <a:ext cx="755962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Main()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7DE9EB7-5418-9247-833E-AFE0064F2745}"/>
                </a:ext>
              </a:extLst>
            </p:cNvPr>
            <p:cNvSpPr/>
            <p:nvPr/>
          </p:nvSpPr>
          <p:spPr>
            <a:xfrm>
              <a:off x="5541211" y="2923762"/>
              <a:ext cx="755961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Configure()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313663" y="2897565"/>
            <a:ext cx="892338" cy="136634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sp>
        <p:nvSpPr>
          <p:cNvPr id="35" name="Direct Access Storage 53">
            <a:extLst>
              <a:ext uri="{FF2B5EF4-FFF2-40B4-BE49-F238E27FC236}">
                <a16:creationId xmlns:a16="http://schemas.microsoft.com/office/drawing/2014/main" id="{0AF326B5-0A04-4FCA-B8A3-85493F684AA8}"/>
              </a:ext>
            </a:extLst>
          </p:cNvPr>
          <p:cNvSpPr/>
          <p:nvPr/>
        </p:nvSpPr>
        <p:spPr>
          <a:xfrm rot="10800000">
            <a:off x="10863465" y="2747616"/>
            <a:ext cx="330558" cy="676969"/>
          </a:xfrm>
          <a:prstGeom prst="flowChartMagneticDrum">
            <a:avLst/>
          </a:prstGeom>
          <a:solidFill>
            <a:srgbClr val="FFC000"/>
          </a:solidFill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sz="12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978246" y="2963918"/>
            <a:ext cx="10425478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893379" y="3239888"/>
            <a:ext cx="1050210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F15EB9-48E8-4DF2-8BCA-623F67D36EE0}"/>
              </a:ext>
            </a:extLst>
          </p:cNvPr>
          <p:cNvSpPr txBox="1"/>
          <p:nvPr/>
        </p:nvSpPr>
        <p:spPr>
          <a:xfrm>
            <a:off x="10717354" y="2142454"/>
            <a:ext cx="8923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MVC Handler</a:t>
            </a:r>
            <a:endParaRPr lang="en-PL" sz="1100" dirty="0"/>
          </a:p>
        </p:txBody>
      </p:sp>
    </p:spTree>
    <p:extLst>
      <p:ext uri="{BB962C8B-B14F-4D97-AF65-F5344CB8AC3E}">
        <p14:creationId xmlns:p14="http://schemas.microsoft.com/office/powerpoint/2010/main" val="549653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6BB3F8F-2FB4-3C4D-BB41-BB996EB86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4126"/>
            <a:ext cx="12192000" cy="667266"/>
          </a:xfrm>
        </p:spPr>
        <p:txBody>
          <a:bodyPr>
            <a:normAutofit fontScale="92500" lnSpcReduction="10000"/>
          </a:bodyPr>
          <a:lstStyle/>
          <a:p>
            <a:r>
              <a:rPr lang="en-PL" sz="4000" dirty="0"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ASP.NET Core Request Processing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EF178CE-C457-994C-855A-07792076F7CD}"/>
              </a:ext>
            </a:extLst>
          </p:cNvPr>
          <p:cNvGrpSpPr/>
          <p:nvPr/>
        </p:nvGrpSpPr>
        <p:grpSpPr>
          <a:xfrm>
            <a:off x="62526" y="1839429"/>
            <a:ext cx="740642" cy="3405113"/>
            <a:chOff x="104962" y="1124846"/>
            <a:chExt cx="1146734" cy="5272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1625999-E672-2C45-A761-5C9A9CFD7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9908"/>
            <a:stretch/>
          </p:blipFill>
          <p:spPr>
            <a:xfrm>
              <a:off x="104962" y="2175970"/>
              <a:ext cx="1114238" cy="1109148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BA357A4-A6C5-114C-8A01-7709C2FD5F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83" r="59325"/>
            <a:stretch/>
          </p:blipFill>
          <p:spPr>
            <a:xfrm>
              <a:off x="137458" y="3248572"/>
              <a:ext cx="1114238" cy="11091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6F71144-6929-E640-B00F-808D52182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675" r="39328"/>
            <a:stretch/>
          </p:blipFill>
          <p:spPr>
            <a:xfrm>
              <a:off x="104962" y="4263150"/>
              <a:ext cx="1108987" cy="110914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169B9B5-1BCE-DC4F-84A3-9CF77B404F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0672" r="19331"/>
            <a:stretch/>
          </p:blipFill>
          <p:spPr>
            <a:xfrm>
              <a:off x="104962" y="5287827"/>
              <a:ext cx="1108988" cy="1109148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834BF7F-7E2A-0A44-832C-EF3606137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08"/>
            <a:stretch/>
          </p:blipFill>
          <p:spPr>
            <a:xfrm>
              <a:off x="104962" y="1124846"/>
              <a:ext cx="1114238" cy="1109148"/>
            </a:xfrm>
            <a:prstGeom prst="rect">
              <a:avLst/>
            </a:prstGeom>
          </p:spPr>
        </p:pic>
      </p:grpSp>
      <p:sp>
        <p:nvSpPr>
          <p:cNvPr id="5" name="Can 4">
            <a:extLst>
              <a:ext uri="{FF2B5EF4-FFF2-40B4-BE49-F238E27FC236}">
                <a16:creationId xmlns:a16="http://schemas.microsoft.com/office/drawing/2014/main" id="{D14EF830-5332-0A44-B241-68F50C8507F7}"/>
              </a:ext>
            </a:extLst>
          </p:cNvPr>
          <p:cNvSpPr/>
          <p:nvPr/>
        </p:nvSpPr>
        <p:spPr>
          <a:xfrm rot="16200000">
            <a:off x="9493284" y="3276996"/>
            <a:ext cx="1930811" cy="680663"/>
          </a:xfrm>
          <a:prstGeom prst="can">
            <a:avLst/>
          </a:prstGeom>
          <a:ln>
            <a:solidFill>
              <a:schemeClr val="accent3">
                <a:lumMod val="40000"/>
                <a:lumOff val="60000"/>
                <a:alpha val="81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L" sz="1200" dirty="0">
                <a:solidFill>
                  <a:schemeClr val="bg1"/>
                </a:solidFill>
              </a:rPr>
              <a:t>Pipeline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54BCB23-C0AC-6F46-8E48-E6B59D7CAD87}"/>
              </a:ext>
            </a:extLst>
          </p:cNvPr>
          <p:cNvSpPr txBox="1"/>
          <p:nvPr/>
        </p:nvSpPr>
        <p:spPr>
          <a:xfrm>
            <a:off x="919125" y="2190714"/>
            <a:ext cx="1571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</a:t>
            </a:r>
          </a:p>
          <a:p>
            <a:r>
              <a:rPr lang="en-PL" dirty="0"/>
              <a:t>Request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1B72FAA-1DCC-EC41-A320-2CFD7A457767}"/>
              </a:ext>
            </a:extLst>
          </p:cNvPr>
          <p:cNvSpPr txBox="1"/>
          <p:nvPr/>
        </p:nvSpPr>
        <p:spPr>
          <a:xfrm>
            <a:off x="888163" y="3510263"/>
            <a:ext cx="1766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L" dirty="0"/>
              <a:t>HTTP </a:t>
            </a:r>
          </a:p>
          <a:p>
            <a:r>
              <a:rPr lang="en-PL" dirty="0"/>
              <a:t>Response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DFBC067-84C7-7E49-A6DB-900DF1CE200F}"/>
              </a:ext>
            </a:extLst>
          </p:cNvPr>
          <p:cNvGrpSpPr/>
          <p:nvPr/>
        </p:nvGrpSpPr>
        <p:grpSpPr>
          <a:xfrm>
            <a:off x="2073642" y="2555795"/>
            <a:ext cx="7879832" cy="2324026"/>
            <a:chOff x="1646964" y="2923762"/>
            <a:chExt cx="4650208" cy="137150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A8E04C3-1277-DC47-A281-DCF12CB67A2A}"/>
                </a:ext>
              </a:extLst>
            </p:cNvPr>
            <p:cNvSpPr/>
            <p:nvPr/>
          </p:nvSpPr>
          <p:spPr>
            <a:xfrm>
              <a:off x="1646964" y="2928919"/>
              <a:ext cx="871528" cy="136634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IIS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8B848DC-8D84-804C-B515-1C2040BF2269}"/>
                </a:ext>
              </a:extLst>
            </p:cNvPr>
            <p:cNvSpPr/>
            <p:nvPr/>
          </p:nvSpPr>
          <p:spPr>
            <a:xfrm>
              <a:off x="2689656" y="2923762"/>
              <a:ext cx="835008" cy="136634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.NET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Core</a:t>
              </a:r>
            </a:p>
            <a:p>
              <a:pPr algn="ctr"/>
              <a:r>
                <a:rPr lang="en-PL" dirty="0">
                  <a:solidFill>
                    <a:schemeClr val="bg1"/>
                  </a:solidFill>
                </a:rPr>
                <a:t>CLR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E438946-FABE-D643-A861-7BFF722A1AD2}"/>
                </a:ext>
              </a:extLst>
            </p:cNvPr>
            <p:cNvSpPr/>
            <p:nvPr/>
          </p:nvSpPr>
          <p:spPr>
            <a:xfrm>
              <a:off x="3700522" y="2923764"/>
              <a:ext cx="697880" cy="1366345"/>
            </a:xfrm>
            <a:prstGeom prst="rect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Kestrel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FDA52AE-26C2-2E4F-93C4-E8EE23B6F652}"/>
                </a:ext>
              </a:extLst>
            </p:cNvPr>
            <p:cNvSpPr/>
            <p:nvPr/>
          </p:nvSpPr>
          <p:spPr>
            <a:xfrm>
              <a:off x="4609391" y="2923763"/>
              <a:ext cx="755962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Main()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7DE9EB7-5418-9247-833E-AFE0064F2745}"/>
                </a:ext>
              </a:extLst>
            </p:cNvPr>
            <p:cNvSpPr/>
            <p:nvPr/>
          </p:nvSpPr>
          <p:spPr>
            <a:xfrm>
              <a:off x="5541211" y="2923762"/>
              <a:ext cx="755961" cy="1366345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PL" dirty="0">
                  <a:solidFill>
                    <a:schemeClr val="bg1"/>
                  </a:solidFill>
                </a:rPr>
                <a:t>Configure()</a:t>
              </a:r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7F2EDD82-288F-B441-8C37-77F0876E1C28}"/>
              </a:ext>
            </a:extLst>
          </p:cNvPr>
          <p:cNvSpPr/>
          <p:nvPr/>
        </p:nvSpPr>
        <p:spPr>
          <a:xfrm>
            <a:off x="11216148" y="2555795"/>
            <a:ext cx="892338" cy="230654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PL" dirty="0">
                <a:solidFill>
                  <a:schemeClr val="bg1"/>
                </a:solidFill>
              </a:rPr>
              <a:t>App Code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B1D1C12-7F51-C040-BE7F-E8A77A7B41B3}"/>
              </a:ext>
            </a:extLst>
          </p:cNvPr>
          <p:cNvCxnSpPr>
            <a:cxnSpLocks/>
          </p:cNvCxnSpPr>
          <p:nvPr/>
        </p:nvCxnSpPr>
        <p:spPr>
          <a:xfrm>
            <a:off x="978246" y="2963918"/>
            <a:ext cx="10425478" cy="0"/>
          </a:xfrm>
          <a:prstGeom prst="straightConnector1">
            <a:avLst/>
          </a:prstGeom>
          <a:ln w="31750">
            <a:solidFill>
              <a:schemeClr val="tx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2E1A664-0751-8543-A491-EE980A22CD68}"/>
              </a:ext>
            </a:extLst>
          </p:cNvPr>
          <p:cNvCxnSpPr>
            <a:cxnSpLocks/>
          </p:cNvCxnSpPr>
          <p:nvPr/>
        </p:nvCxnSpPr>
        <p:spPr>
          <a:xfrm>
            <a:off x="893379" y="3239888"/>
            <a:ext cx="10502105" cy="0"/>
          </a:xfrm>
          <a:prstGeom prst="straightConnector1">
            <a:avLst/>
          </a:prstGeom>
          <a:ln w="31750">
            <a:solidFill>
              <a:srgbClr val="007F10"/>
            </a:solidFill>
            <a:prstDash val="sys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180F25D1-582F-4407-A3F4-6055A4B38D2C}"/>
              </a:ext>
            </a:extLst>
          </p:cNvPr>
          <p:cNvSpPr/>
          <p:nvPr/>
        </p:nvSpPr>
        <p:spPr>
          <a:xfrm>
            <a:off x="2073642" y="5279205"/>
            <a:ext cx="1476814" cy="137363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NGINIX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YARP</a:t>
            </a:r>
            <a:endParaRPr lang="en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361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0BD3B4-B12B-44D6-B844-DBF9C589F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Kestrel</a:t>
            </a:r>
            <a:r>
              <a:rPr lang="pl-PL" dirty="0"/>
              <a:t> </a:t>
            </a:r>
            <a:r>
              <a:rPr lang="pl-PL" dirty="0" err="1"/>
              <a:t>configuration</a:t>
            </a:r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8D1710CD-6EFD-4B78-BEAB-5B2CCEB027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18872"/>
            <a:ext cx="12418784" cy="60016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IHostBuilder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CreateHostBuilder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=&gt;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.CreateDefaultBuilder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ConfigureWebHostDefaults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webBuilder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{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webBuilder.ConfigureKestrel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((option) =&gt;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{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option.AllowSynchronousIO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option.Limits.KeepAliveTimeout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TimeSpan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.FromMinutes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(2);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option.Limits.MaxConcurrentConnections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100;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});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       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webBuilder.UseStartup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Startup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});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402660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F8778B-8AED-4B3E-8306-ACDE897E1D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pl-PL" dirty="0" err="1"/>
              <a:t>Key-value</a:t>
            </a:r>
            <a:r>
              <a:rPr lang="pl-PL" dirty="0"/>
              <a:t> </a:t>
            </a:r>
            <a:r>
              <a:rPr lang="pl-PL" dirty="0" err="1"/>
              <a:t>pairs</a:t>
            </a:r>
            <a:endParaRPr lang="pl-PL" dirty="0"/>
          </a:p>
          <a:p>
            <a:r>
              <a:rPr lang="pl-PL" dirty="0"/>
              <a:t>In </a:t>
            </a:r>
            <a:r>
              <a:rPr lang="pl-PL" dirty="0" err="1"/>
              <a:t>memory</a:t>
            </a:r>
            <a:r>
              <a:rPr lang="pl-PL" dirty="0"/>
              <a:t>, JSON, XML, INI, environment </a:t>
            </a:r>
            <a:r>
              <a:rPr lang="pl-PL" dirty="0" err="1"/>
              <a:t>variables</a:t>
            </a:r>
            <a:endParaRPr lang="pl-PL" dirty="0"/>
          </a:p>
          <a:p>
            <a:r>
              <a:rPr lang="pl-PL" dirty="0" err="1"/>
              <a:t>Settings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decoupled</a:t>
            </a:r>
            <a:r>
              <a:rPr lang="pl-PL" dirty="0"/>
              <a:t> from </a:t>
            </a:r>
            <a:r>
              <a:rPr lang="pl-PL" dirty="0" err="1"/>
              <a:t>configuration</a:t>
            </a:r>
            <a:r>
              <a:rPr lang="pl-PL" dirty="0"/>
              <a:t> system</a:t>
            </a:r>
          </a:p>
          <a:p>
            <a:r>
              <a:rPr lang="pl-PL" dirty="0" err="1"/>
              <a:t>Optimized</a:t>
            </a:r>
            <a:r>
              <a:rPr lang="pl-PL" dirty="0"/>
              <a:t> for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injection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B918B3-607A-4327-BF22-DEF2815D9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The </a:t>
            </a:r>
            <a:r>
              <a:rPr lang="pl-PL" dirty="0" err="1"/>
              <a:t>Configuration</a:t>
            </a:r>
            <a:r>
              <a:rPr lang="pl-PL" dirty="0"/>
              <a:t>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590767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16552-9446-194E-8918-18E6E7F04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8670"/>
            <a:ext cx="9144000" cy="1008996"/>
          </a:xfrm>
        </p:spPr>
        <p:txBody>
          <a:bodyPr>
            <a:normAutofit/>
          </a:bodyPr>
          <a:lstStyle/>
          <a:p>
            <a:r>
              <a:rPr lang="en-PL" dirty="0">
                <a:latin typeface="Segoe UI" panose="020B0502040204020203" pitchFamily="34" charset="0"/>
                <a:cs typeface="Segoe UI" panose="020B0502040204020203" pitchFamily="34" charset="0"/>
              </a:rPr>
              <a:t>Applica</a:t>
            </a:r>
            <a:r>
              <a:rPr lang="en-GB" dirty="0" err="1">
                <a:latin typeface="Segoe UI" panose="020B0502040204020203" pitchFamily="34" charset="0"/>
                <a:cs typeface="Segoe UI" panose="020B0502040204020203" pitchFamily="34" charset="0"/>
              </a:rPr>
              <a:t>ti</a:t>
            </a:r>
            <a:r>
              <a:rPr lang="en-PL" dirty="0">
                <a:latin typeface="Segoe UI" panose="020B0502040204020203" pitchFamily="34" charset="0"/>
                <a:cs typeface="Segoe UI" panose="020B0502040204020203" pitchFamily="34" charset="0"/>
              </a:rPr>
              <a:t>on settings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5579547-3DCE-5540-92EC-527300737327}"/>
              </a:ext>
            </a:extLst>
          </p:cNvPr>
          <p:cNvSpPr/>
          <p:nvPr/>
        </p:nvSpPr>
        <p:spPr>
          <a:xfrm>
            <a:off x="3589283" y="1594945"/>
            <a:ext cx="5013434" cy="1051034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appsettings.json</a:t>
            </a:r>
          </a:p>
          <a:p>
            <a:pPr algn="ctr"/>
            <a:r>
              <a:rPr lang="en-GB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ppsettings.{Environment}.json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C313FF-5ACD-A748-97FB-5E254771E5F3}"/>
              </a:ext>
            </a:extLst>
          </p:cNvPr>
          <p:cNvSpPr/>
          <p:nvPr/>
        </p:nvSpPr>
        <p:spPr>
          <a:xfrm>
            <a:off x="3189890" y="3032233"/>
            <a:ext cx="5696720" cy="105103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Secret</a:t>
            </a:r>
            <a:r>
              <a:rPr lang="pl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 Manager</a:t>
            </a:r>
            <a:endParaRPr lang="en-PL" sz="2400" dirty="0">
              <a:latin typeface="Segoe UI" panose="020B0502040204020203" pitchFamily="34" charset="0"/>
              <a:ea typeface="Segoe UI Historic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E07AE4E-CA01-8343-AB09-F15BA2F6704E}"/>
              </a:ext>
            </a:extLst>
          </p:cNvPr>
          <p:cNvSpPr/>
          <p:nvPr/>
        </p:nvSpPr>
        <p:spPr>
          <a:xfrm>
            <a:off x="2910050" y="4369017"/>
            <a:ext cx="6302815" cy="1051034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Environment Variables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92716CA-479F-8647-87FE-D6591D39954A}"/>
              </a:ext>
            </a:extLst>
          </p:cNvPr>
          <p:cNvSpPr/>
          <p:nvPr/>
        </p:nvSpPr>
        <p:spPr>
          <a:xfrm>
            <a:off x="2493579" y="5705801"/>
            <a:ext cx="7204842" cy="1051034"/>
          </a:xfrm>
          <a:prstGeom prst="round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Command</a:t>
            </a:r>
            <a:r>
              <a:rPr lang="pl-PL" sz="2400" dirty="0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 Line </a:t>
            </a:r>
            <a:r>
              <a:rPr lang="pl-PL" sz="2400" dirty="0" err="1">
                <a:latin typeface="Segoe UI" panose="020B0502040204020203" pitchFamily="34" charset="0"/>
                <a:ea typeface="Segoe UI Historic" panose="020B0502040204020203" pitchFamily="34" charset="0"/>
                <a:cs typeface="Segoe UI" panose="020B0502040204020203" pitchFamily="34" charset="0"/>
              </a:rPr>
              <a:t>Arguments</a:t>
            </a:r>
            <a:endParaRPr lang="en-PL" sz="2400" dirty="0">
              <a:latin typeface="Segoe UI" panose="020B0502040204020203" pitchFamily="34" charset="0"/>
              <a:ea typeface="Segoe UI Historic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7980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842736"/>
          </a:xfrm>
        </p:spPr>
        <p:txBody>
          <a:bodyPr/>
          <a:lstStyle/>
          <a:p>
            <a:r>
              <a:rPr lang="sr-Latn-BA" dirty="0"/>
              <a:t>Host.CreateDefaultBuilder()</a:t>
            </a:r>
          </a:p>
          <a:p>
            <a:r>
              <a:rPr lang="sr-Latn-BA" dirty="0"/>
              <a:t>IConfiguration</a:t>
            </a:r>
          </a:p>
          <a:p>
            <a:r>
              <a:rPr lang="sr-Latn-BA" dirty="0"/>
              <a:t>appsettings.json</a:t>
            </a:r>
          </a:p>
          <a:p>
            <a:pPr lvl="1"/>
            <a:r>
              <a:rPr lang="sr-Latn-BA" dirty="0"/>
              <a:t>appsettings.Development.json</a:t>
            </a:r>
          </a:p>
          <a:p>
            <a:pPr lvl="1"/>
            <a:r>
              <a:rPr lang="sr-Latn-BA" dirty="0"/>
              <a:t>appsettings.Production.json</a:t>
            </a:r>
          </a:p>
          <a:p>
            <a:r>
              <a:rPr lang="sr-Latn-BA" dirty="0"/>
              <a:t>User secrets</a:t>
            </a:r>
          </a:p>
          <a:p>
            <a:r>
              <a:rPr lang="sr-Latn-BA" dirty="0"/>
              <a:t>Environment variables</a:t>
            </a:r>
          </a:p>
          <a:p>
            <a:r>
              <a:rPr lang="sr-Latn-BA" dirty="0"/>
              <a:t>Command line arguments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</p:spTree>
    <p:extLst>
      <p:ext uri="{BB962C8B-B14F-4D97-AF65-F5344CB8AC3E}">
        <p14:creationId xmlns:p14="http://schemas.microsoft.com/office/powerpoint/2010/main" val="39758055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2C796-5265-48AF-B32E-CFAD4BD0D4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C631055-8353-44D6-A6C1-1355630FC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" y="334369"/>
            <a:ext cx="12418784" cy="649408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JLSettings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HasCats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"true"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CatCount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2E75B6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2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l-PL" alt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JLSet</a:t>
            </a:r>
            <a:r>
              <a:rPr kumimoji="0" lang="pl-PL" altLang="en-US" sz="24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Option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HasCats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}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CatCount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}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l-PL" alt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jlSettings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configuration.GetSection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JLSettings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pl-PL" alt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services.Configure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JLSet</a:t>
            </a:r>
            <a:r>
              <a:rPr kumimoji="0" lang="pl-PL" altLang="en-US" sz="24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Option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Configuration.GetSection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JLSettings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kumimoji="0" lang="pl-PL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altLang="en-US" sz="2800" b="0" i="0" u="none" strike="noStrike" cap="none" normalizeH="0" baseline="0" dirty="0">
              <a:ln>
                <a:noFill/>
              </a:ln>
              <a:solidFill>
                <a:srgbClr val="2B91AF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IOptions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JLSettingsOption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 options,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61D501-712C-4E92-A8A4-BB3EAA0D0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l-PL" dirty="0" err="1"/>
              <a:t>Configuration</a:t>
            </a:r>
            <a:r>
              <a:rPr lang="pl-PL" dirty="0"/>
              <a:t> DI </a:t>
            </a:r>
            <a:r>
              <a:rPr lang="pl-PL" dirty="0" err="1"/>
              <a:t>ready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03652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498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Multiplatform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Real open-source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Performance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Languages - C#, F#...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New configuration system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Easy to use with Docker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Benefits</a:t>
            </a:r>
          </a:p>
        </p:txBody>
      </p:sp>
    </p:spTree>
    <p:extLst>
      <p:ext uri="{BB962C8B-B14F-4D97-AF65-F5344CB8AC3E}">
        <p14:creationId xmlns:p14="http://schemas.microsoft.com/office/powerpoint/2010/main" val="4130158565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B86192-BEB1-45BA-B6C0-587D67D8C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files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7ADCF9B-A495-4AC8-80AA-62027C160B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8768" y="1530308"/>
            <a:ext cx="12409166" cy="437042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IHostBuilder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CreateHostBuilder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=&gt;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Host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.CreateDefaultBuilder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.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ConfigureAppConfiguration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cnt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=&gt;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cnt.AddJsonFile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jl.json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.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ConfigureWebHostDefaults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webBuilder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  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webBuilder.UseStartup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Startup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       });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9453064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467616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Mapping URLs to code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Conventions and attribute based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Works for any server type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app.UseRouting()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app.UseEndpoints(...)</a:t>
            </a:r>
            <a:endParaRPr lang="en-US" sz="3600" spc="-1" dirty="0">
              <a:solidFill>
                <a:srgbClr val="0C1937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2D1388-07A1-443E-88D8-6805CBDDC0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368" y="5071278"/>
            <a:ext cx="11028981" cy="13849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ApiController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Route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"[controller]"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WeatherForecastController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ControllerBase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012794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467616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wwwroot folder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app.UseStaticFiles()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app.UseDirectoryBrowser()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app.UseDefaultFiles()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sr-Latn-BA" sz="3600" spc="-1" dirty="0">
                <a:solidFill>
                  <a:srgbClr val="0C1937"/>
                </a:solidFill>
              </a:rPr>
              <a:t>app.UseFileServer()</a:t>
            </a:r>
            <a:endParaRPr lang="en-US" sz="3600" spc="-1" dirty="0">
              <a:solidFill>
                <a:srgbClr val="0C1937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files</a:t>
            </a:r>
          </a:p>
        </p:txBody>
      </p:sp>
    </p:spTree>
    <p:extLst>
      <p:ext uri="{BB962C8B-B14F-4D97-AF65-F5344CB8AC3E}">
        <p14:creationId xmlns:p14="http://schemas.microsoft.com/office/powerpoint/2010/main" val="2987498802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249864"/>
          </a:xfrm>
        </p:spPr>
        <p:txBody>
          <a:bodyPr/>
          <a:lstStyle/>
          <a:p>
            <a:r>
              <a:rPr lang="sr-Latn-BA" dirty="0"/>
              <a:t>ILogger, ILogger&lt;T&gt;</a:t>
            </a:r>
          </a:p>
          <a:p>
            <a:pPr lvl="1"/>
            <a:r>
              <a:rPr lang="sr-Latn-BA" dirty="0"/>
              <a:t>_logger.LogInformation()</a:t>
            </a:r>
          </a:p>
          <a:p>
            <a:pPr lvl="1"/>
            <a:r>
              <a:rPr lang="sr-Latn-BA" dirty="0"/>
              <a:t>_logger.LogDebug()</a:t>
            </a:r>
          </a:p>
          <a:p>
            <a:pPr lvl="1"/>
            <a:r>
              <a:rPr lang="sr-Latn-BA" dirty="0"/>
              <a:t>_logger.LogError()</a:t>
            </a:r>
          </a:p>
          <a:p>
            <a:r>
              <a:rPr lang="sr-Latn-BA" dirty="0"/>
              <a:t>Console logger</a:t>
            </a:r>
          </a:p>
          <a:p>
            <a:r>
              <a:rPr lang="sr-Latn-BA" dirty="0"/>
              <a:t>Debug logger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Logging</a:t>
            </a:r>
          </a:p>
        </p:txBody>
      </p:sp>
    </p:spTree>
    <p:extLst>
      <p:ext uri="{BB962C8B-B14F-4D97-AF65-F5344CB8AC3E}">
        <p14:creationId xmlns:p14="http://schemas.microsoft.com/office/powerpoint/2010/main" val="106537743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</p:spTree>
    <p:extLst>
      <p:ext uri="{BB962C8B-B14F-4D97-AF65-F5344CB8AC3E}">
        <p14:creationId xmlns:p14="http://schemas.microsoft.com/office/powerpoint/2010/main" val="1867294750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727700"/>
          </a:xfrm>
        </p:spPr>
        <p:txBody>
          <a:bodyPr/>
          <a:lstStyle/>
          <a:p>
            <a:r>
              <a:rPr lang="en-US" dirty="0"/>
              <a:t>Model View Controller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263" y="1916877"/>
            <a:ext cx="4481474" cy="4929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062427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975657"/>
          </a:xfrm>
        </p:spPr>
        <p:txBody>
          <a:bodyPr/>
          <a:lstStyle/>
          <a:p>
            <a:r>
              <a:rPr lang="en-US" dirty="0"/>
              <a:t>Inherit Controller class (or not)</a:t>
            </a:r>
          </a:p>
          <a:p>
            <a:r>
              <a:rPr lang="en-US" dirty="0"/>
              <a:t>Have action methods</a:t>
            </a:r>
          </a:p>
          <a:p>
            <a:pPr lvl="1"/>
            <a:r>
              <a:rPr lang="en-US" dirty="0"/>
              <a:t>Endpoints with URLs</a:t>
            </a:r>
          </a:p>
          <a:p>
            <a:pPr lvl="1"/>
            <a:r>
              <a:rPr lang="en-US" dirty="0"/>
              <a:t>Triggered with HTTP verbs</a:t>
            </a:r>
          </a:p>
          <a:p>
            <a:pPr lvl="2"/>
            <a:r>
              <a:rPr lang="en-US" dirty="0"/>
              <a:t>GET, POST, PUT, DELETE…</a:t>
            </a:r>
          </a:p>
          <a:p>
            <a:pPr lvl="1"/>
            <a:r>
              <a:rPr lang="en-US" dirty="0"/>
              <a:t>Can have input parameters</a:t>
            </a:r>
          </a:p>
          <a:p>
            <a:pPr lvl="2"/>
            <a:r>
              <a:rPr lang="en-US" dirty="0"/>
              <a:t>processed with model binding</a:t>
            </a:r>
          </a:p>
          <a:p>
            <a:pPr lvl="1"/>
            <a:r>
              <a:rPr lang="en-US" dirty="0"/>
              <a:t>Can return</a:t>
            </a:r>
          </a:p>
          <a:p>
            <a:pPr lvl="2"/>
            <a:r>
              <a:rPr lang="en-US" dirty="0"/>
              <a:t>views or </a:t>
            </a:r>
          </a:p>
          <a:p>
            <a:pPr lvl="2"/>
            <a:r>
              <a:rPr lang="en-US" dirty="0"/>
              <a:t>raw data using content negotiation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</p:spTree>
    <p:extLst>
      <p:ext uri="{BB962C8B-B14F-4D97-AF65-F5344CB8AC3E}">
        <p14:creationId xmlns:p14="http://schemas.microsoft.com/office/powerpoint/2010/main" val="3110648743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79157"/>
          </a:xfrm>
        </p:spPr>
        <p:txBody>
          <a:bodyPr/>
          <a:lstStyle/>
          <a:p>
            <a:r>
              <a:rPr lang="en-US" dirty="0"/>
              <a:t>Models</a:t>
            </a:r>
          </a:p>
          <a:p>
            <a:pPr lvl="1"/>
            <a:r>
              <a:rPr lang="en-US" dirty="0"/>
              <a:t>Domain data</a:t>
            </a:r>
          </a:p>
          <a:p>
            <a:pPr lvl="1"/>
            <a:r>
              <a:rPr lang="en-US" dirty="0"/>
              <a:t>Can be loaded from DB</a:t>
            </a:r>
          </a:p>
          <a:p>
            <a:pPr lvl="1"/>
            <a:r>
              <a:rPr lang="en-US" dirty="0"/>
              <a:t>Can have validation</a:t>
            </a:r>
          </a:p>
          <a:p>
            <a:r>
              <a:rPr lang="en-US" dirty="0"/>
              <a:t>View Models</a:t>
            </a:r>
          </a:p>
          <a:p>
            <a:pPr lvl="1"/>
            <a:r>
              <a:rPr lang="en-US" dirty="0"/>
              <a:t>Or input models, or display models, or DTOs…</a:t>
            </a:r>
          </a:p>
          <a:p>
            <a:pPr lvl="1"/>
            <a:r>
              <a:rPr lang="en-US" dirty="0"/>
              <a:t>Subset of data designed according to the view needs</a:t>
            </a:r>
          </a:p>
          <a:p>
            <a:pPr lvl="1"/>
            <a:r>
              <a:rPr lang="en-US" dirty="0"/>
              <a:t>Subset of data that user will send in request (input model)</a:t>
            </a:r>
          </a:p>
          <a:p>
            <a:pPr lvl="1"/>
            <a:r>
              <a:rPr lang="en-US" dirty="0"/>
              <a:t>Input models should have validation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&amp; View Models</a:t>
            </a:r>
          </a:p>
        </p:txBody>
      </p:sp>
    </p:spTree>
    <p:extLst>
      <p:ext uri="{BB962C8B-B14F-4D97-AF65-F5344CB8AC3E}">
        <p14:creationId xmlns:p14="http://schemas.microsoft.com/office/powerpoint/2010/main" val="3938363280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598147"/>
          </a:xfrm>
        </p:spPr>
        <p:txBody>
          <a:bodyPr/>
          <a:lstStyle/>
          <a:p>
            <a:r>
              <a:rPr lang="en-US" dirty="0"/>
              <a:t>.</a:t>
            </a:r>
            <a:r>
              <a:rPr lang="en-US" dirty="0" err="1"/>
              <a:t>cshtml</a:t>
            </a:r>
            <a:r>
              <a:rPr lang="en-US" dirty="0"/>
              <a:t> files</a:t>
            </a:r>
          </a:p>
          <a:p>
            <a:r>
              <a:rPr lang="en-US" dirty="0"/>
              <a:t>Syntax for embedding server-side code into web pages</a:t>
            </a:r>
          </a:p>
          <a:p>
            <a:r>
              <a:rPr lang="en-US" dirty="0"/>
              <a:t>Razor markup + C# + HTML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Razor</a:t>
            </a:r>
          </a:p>
        </p:txBody>
      </p:sp>
    </p:spTree>
    <p:extLst>
      <p:ext uri="{BB962C8B-B14F-4D97-AF65-F5344CB8AC3E}">
        <p14:creationId xmlns:p14="http://schemas.microsoft.com/office/powerpoint/2010/main" val="225603693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273973"/>
          </a:xfrm>
        </p:spPr>
        <p:txBody>
          <a:bodyPr/>
          <a:lstStyle/>
          <a:p>
            <a:r>
              <a:rPr lang="en-US" dirty="0"/>
              <a:t>Enable server-side code to participate in creating and rendering of HTML elements</a:t>
            </a:r>
          </a:p>
          <a:p>
            <a:pPr lvl="1"/>
            <a:r>
              <a:rPr lang="en-US" dirty="0"/>
              <a:t>&lt;label asp-for=“</a:t>
            </a:r>
            <a:r>
              <a:rPr lang="en-US" dirty="0" err="1"/>
              <a:t>Product.Name</a:t>
            </a:r>
            <a:r>
              <a:rPr lang="en-US" dirty="0"/>
              <a:t>”&gt;&lt;/label&gt;</a:t>
            </a:r>
          </a:p>
          <a:p>
            <a:pPr lvl="1"/>
            <a:r>
              <a:rPr lang="en-US" dirty="0"/>
              <a:t>&lt;label for=“</a:t>
            </a:r>
            <a:r>
              <a:rPr lang="en-US" dirty="0" err="1"/>
              <a:t>Product_Name</a:t>
            </a:r>
            <a:r>
              <a:rPr lang="en-US" dirty="0"/>
              <a:t>”&gt;&lt;/label&gt;</a:t>
            </a:r>
          </a:p>
          <a:p>
            <a:r>
              <a:rPr lang="en-US" dirty="0"/>
              <a:t>Nicer syntax comparing to </a:t>
            </a:r>
            <a:br>
              <a:rPr lang="en-US" dirty="0"/>
            </a:br>
            <a:r>
              <a:rPr lang="en-US" dirty="0"/>
              <a:t>HTML helpers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Tag Helpers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610" y="2753352"/>
            <a:ext cx="4761390" cy="410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4628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49854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Side by side execution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Joined MVC and Web API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Excellent for REST APIs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Plays great with modern web tools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 err="1">
                <a:solidFill>
                  <a:srgbClr val="0C1937"/>
                </a:solidFill>
              </a:rPr>
              <a:t>Blazor</a:t>
            </a:r>
            <a:r>
              <a:rPr lang="en-US" sz="3600" spc="-1" dirty="0">
                <a:solidFill>
                  <a:srgbClr val="0C1937"/>
                </a:solidFill>
              </a:rPr>
              <a:t> - full-stack C#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Part of the .NET future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Benefits (cont.)</a:t>
            </a:r>
          </a:p>
        </p:txBody>
      </p:sp>
    </p:spTree>
    <p:extLst>
      <p:ext uri="{BB962C8B-B14F-4D97-AF65-F5344CB8AC3E}">
        <p14:creationId xmlns:p14="http://schemas.microsoft.com/office/powerpoint/2010/main" val="693666540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410968"/>
          </a:xfrm>
        </p:spPr>
        <p:txBody>
          <a:bodyPr/>
          <a:lstStyle/>
          <a:p>
            <a:r>
              <a:rPr lang="en-US" sz="3600" dirty="0"/>
              <a:t>Doesn’t use model binding</a:t>
            </a:r>
          </a:p>
          <a:p>
            <a:r>
              <a:rPr lang="en-US" sz="3600" dirty="0"/>
              <a:t>Can have parameters and business logic</a:t>
            </a:r>
          </a:p>
          <a:p>
            <a:r>
              <a:rPr lang="en-US" sz="3600" dirty="0"/>
              <a:t>Has a C# class and a view</a:t>
            </a:r>
          </a:p>
          <a:p>
            <a:r>
              <a:rPr lang="en-US" sz="3600" dirty="0"/>
              <a:t>For reusable parts of the view:</a:t>
            </a:r>
          </a:p>
          <a:p>
            <a:pPr lvl="1"/>
            <a:r>
              <a:rPr lang="en-US" sz="2000" dirty="0"/>
              <a:t>Login panel</a:t>
            </a:r>
          </a:p>
          <a:p>
            <a:pPr lvl="1"/>
            <a:r>
              <a:rPr lang="en-US" sz="2000" dirty="0"/>
              <a:t>Shopping cart</a:t>
            </a:r>
          </a:p>
          <a:p>
            <a:pPr lvl="1"/>
            <a:r>
              <a:rPr lang="en-US" sz="2000" dirty="0"/>
              <a:t>Tag cloud</a:t>
            </a:r>
          </a:p>
          <a:p>
            <a:pPr lvl="1"/>
            <a:r>
              <a:rPr lang="en-US" sz="2000" dirty="0"/>
              <a:t>Dynamic menus</a:t>
            </a:r>
          </a:p>
          <a:p>
            <a:pPr lvl="1"/>
            <a:r>
              <a:rPr lang="en-US" sz="2000" dirty="0"/>
              <a:t>…</a:t>
            </a:r>
          </a:p>
          <a:p>
            <a:r>
              <a:rPr lang="en-US" sz="3600" dirty="0"/>
              <a:t>&lt;</a:t>
            </a:r>
            <a:r>
              <a:rPr lang="en-US" sz="3600" dirty="0" err="1"/>
              <a:t>wc:my-component</a:t>
            </a:r>
            <a:r>
              <a:rPr lang="en-US" sz="3600" dirty="0"/>
              <a:t> parameter1=“value1”&gt;</a:t>
            </a:r>
            <a:br>
              <a:rPr lang="en-US" sz="3600" dirty="0"/>
            </a:br>
            <a:r>
              <a:rPr lang="en-US" sz="3600" dirty="0"/>
              <a:t>&lt;/</a:t>
            </a:r>
            <a:r>
              <a:rPr lang="en-US" sz="3600" dirty="0" err="1"/>
              <a:t>wc:my-component</a:t>
            </a:r>
            <a:r>
              <a:rPr lang="en-US" sz="3600" dirty="0"/>
              <a:t>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Components</a:t>
            </a:r>
          </a:p>
        </p:txBody>
      </p:sp>
    </p:spTree>
    <p:extLst>
      <p:ext uri="{BB962C8B-B14F-4D97-AF65-F5344CB8AC3E}">
        <p14:creationId xmlns:p14="http://schemas.microsoft.com/office/powerpoint/2010/main" val="1791974956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API</a:t>
            </a:r>
          </a:p>
        </p:txBody>
      </p:sp>
    </p:spTree>
    <p:extLst>
      <p:ext uri="{BB962C8B-B14F-4D97-AF65-F5344CB8AC3E}">
        <p14:creationId xmlns:p14="http://schemas.microsoft.com/office/powerpoint/2010/main" val="1148764586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Same controllers</a:t>
            </a:r>
          </a:p>
          <a:p>
            <a:r>
              <a:rPr lang="en-US" dirty="0"/>
              <a:t>Same models</a:t>
            </a:r>
          </a:p>
          <a:p>
            <a:r>
              <a:rPr lang="en-US" dirty="0"/>
              <a:t>Similar View Models</a:t>
            </a:r>
          </a:p>
          <a:p>
            <a:r>
              <a:rPr lang="en-US" dirty="0"/>
              <a:t>No Views - raw data returned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to MVC</a:t>
            </a:r>
          </a:p>
        </p:txBody>
      </p:sp>
    </p:spTree>
    <p:extLst>
      <p:ext uri="{BB962C8B-B14F-4D97-AF65-F5344CB8AC3E}">
        <p14:creationId xmlns:p14="http://schemas.microsoft.com/office/powerpoint/2010/main" val="2328067597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639364"/>
          </a:xfrm>
        </p:spPr>
        <p:txBody>
          <a:bodyPr/>
          <a:lstStyle/>
          <a:p>
            <a:r>
              <a:rPr lang="en-US" dirty="0"/>
              <a:t>Inherit </a:t>
            </a:r>
            <a:r>
              <a:rPr lang="en-US" dirty="0" err="1"/>
              <a:t>ControllerBase</a:t>
            </a:r>
            <a:r>
              <a:rPr lang="en-US" dirty="0"/>
              <a:t> class</a:t>
            </a:r>
          </a:p>
          <a:p>
            <a:r>
              <a:rPr lang="en-US" dirty="0"/>
              <a:t>[</a:t>
            </a:r>
            <a:r>
              <a:rPr lang="en-US" dirty="0" err="1"/>
              <a:t>ApiController</a:t>
            </a:r>
            <a:r>
              <a:rPr lang="en-US" dirty="0"/>
              <a:t>] attribute</a:t>
            </a:r>
          </a:p>
          <a:p>
            <a:r>
              <a:rPr lang="en-US" dirty="0"/>
              <a:t>Have action methods</a:t>
            </a:r>
          </a:p>
          <a:p>
            <a:pPr lvl="1"/>
            <a:r>
              <a:rPr lang="en-US" dirty="0"/>
              <a:t>Endpoints with URLs</a:t>
            </a:r>
          </a:p>
          <a:p>
            <a:pPr lvl="1"/>
            <a:r>
              <a:rPr lang="en-US" dirty="0"/>
              <a:t>Triggered with HTTP verbs</a:t>
            </a:r>
          </a:p>
          <a:p>
            <a:pPr lvl="2"/>
            <a:r>
              <a:rPr lang="en-US" dirty="0"/>
              <a:t>GET, POST, PUT, DELETE…</a:t>
            </a:r>
          </a:p>
          <a:p>
            <a:pPr lvl="1"/>
            <a:r>
              <a:rPr lang="en-US" dirty="0"/>
              <a:t>Can have input parameters</a:t>
            </a:r>
          </a:p>
          <a:p>
            <a:pPr lvl="2"/>
            <a:r>
              <a:rPr lang="en-US" dirty="0"/>
              <a:t>processed with model binding</a:t>
            </a:r>
          </a:p>
          <a:p>
            <a:pPr lvl="1"/>
            <a:r>
              <a:rPr lang="en-US" dirty="0"/>
              <a:t>Can return</a:t>
            </a:r>
          </a:p>
          <a:p>
            <a:pPr lvl="2"/>
            <a:r>
              <a:rPr lang="en-US" dirty="0"/>
              <a:t>views or </a:t>
            </a:r>
          </a:p>
          <a:p>
            <a:pPr lvl="2"/>
            <a:r>
              <a:rPr lang="en-US" dirty="0"/>
              <a:t>raw data using content negotiation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Controllers</a:t>
            </a:r>
          </a:p>
        </p:txBody>
      </p:sp>
    </p:spTree>
    <p:extLst>
      <p:ext uri="{BB962C8B-B14F-4D97-AF65-F5344CB8AC3E}">
        <p14:creationId xmlns:p14="http://schemas.microsoft.com/office/powerpoint/2010/main" val="2390795400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179157"/>
          </a:xfrm>
        </p:spPr>
        <p:txBody>
          <a:bodyPr/>
          <a:lstStyle/>
          <a:p>
            <a:r>
              <a:rPr lang="en-US" dirty="0"/>
              <a:t>Models</a:t>
            </a:r>
          </a:p>
          <a:p>
            <a:pPr lvl="1"/>
            <a:r>
              <a:rPr lang="en-US" dirty="0"/>
              <a:t>Domain data</a:t>
            </a:r>
          </a:p>
          <a:p>
            <a:pPr lvl="1"/>
            <a:r>
              <a:rPr lang="en-US" dirty="0"/>
              <a:t>Can be loaded from DB</a:t>
            </a:r>
          </a:p>
          <a:p>
            <a:pPr lvl="1"/>
            <a:r>
              <a:rPr lang="en-US" dirty="0"/>
              <a:t>Can have validation</a:t>
            </a:r>
          </a:p>
          <a:p>
            <a:r>
              <a:rPr lang="en-US" dirty="0"/>
              <a:t>View Models</a:t>
            </a:r>
          </a:p>
          <a:p>
            <a:pPr lvl="1"/>
            <a:r>
              <a:rPr lang="en-US" dirty="0"/>
              <a:t>Or input models, or display models, or DTOs…</a:t>
            </a:r>
          </a:p>
          <a:p>
            <a:pPr lvl="1"/>
            <a:r>
              <a:rPr lang="en-US" dirty="0"/>
              <a:t>Subset of data designed according to the view needs</a:t>
            </a:r>
          </a:p>
          <a:p>
            <a:pPr lvl="1"/>
            <a:r>
              <a:rPr lang="en-US" dirty="0"/>
              <a:t>Subset of data that user will send in request (input model)</a:t>
            </a:r>
          </a:p>
          <a:p>
            <a:pPr lvl="1"/>
            <a:r>
              <a:rPr lang="en-US" dirty="0"/>
              <a:t>Input models should have validation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&amp; View Models</a:t>
            </a:r>
          </a:p>
        </p:txBody>
      </p:sp>
    </p:spTree>
    <p:extLst>
      <p:ext uri="{BB962C8B-B14F-4D97-AF65-F5344CB8AC3E}">
        <p14:creationId xmlns:p14="http://schemas.microsoft.com/office/powerpoint/2010/main" val="795784247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382529"/>
          </a:xfrm>
        </p:spPr>
        <p:txBody>
          <a:bodyPr/>
          <a:lstStyle/>
          <a:p>
            <a:r>
              <a:rPr lang="en-US" dirty="0"/>
              <a:t>[</a:t>
            </a:r>
            <a:r>
              <a:rPr lang="en-US" dirty="0" err="1"/>
              <a:t>ApiController</a:t>
            </a:r>
            <a:r>
              <a:rPr lang="en-US" dirty="0"/>
              <a:t>] attribute</a:t>
            </a:r>
          </a:p>
          <a:p>
            <a:r>
              <a:rPr lang="en-US" dirty="0"/>
              <a:t>ActionResult&lt;T&gt;</a:t>
            </a:r>
          </a:p>
          <a:p>
            <a:r>
              <a:rPr lang="en-US" dirty="0"/>
              <a:t>API convention classes</a:t>
            </a:r>
          </a:p>
          <a:p>
            <a:r>
              <a:rPr lang="en-US" dirty="0"/>
              <a:t>API analyzers</a:t>
            </a:r>
          </a:p>
          <a:p>
            <a:r>
              <a:rPr lang="en-US" dirty="0"/>
              <a:t>Swagger / Open API specification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Conventions</a:t>
            </a:r>
          </a:p>
        </p:txBody>
      </p:sp>
    </p:spTree>
    <p:extLst>
      <p:ext uri="{BB962C8B-B14F-4D97-AF65-F5344CB8AC3E}">
        <p14:creationId xmlns:p14="http://schemas.microsoft.com/office/powerpoint/2010/main" val="871962155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515321"/>
          </a:xfrm>
        </p:spPr>
        <p:txBody>
          <a:bodyPr/>
          <a:lstStyle/>
          <a:p>
            <a:r>
              <a:rPr lang="en-US" dirty="0"/>
              <a:t>SPA clients (Aurelia, Angular, React, </a:t>
            </a:r>
            <a:r>
              <a:rPr lang="en-US" dirty="0" err="1"/>
              <a:t>Vue</a:t>
            </a:r>
            <a:r>
              <a:rPr lang="en-US" dirty="0"/>
              <a:t>…)</a:t>
            </a:r>
          </a:p>
          <a:p>
            <a:r>
              <a:rPr lang="en-US" dirty="0"/>
              <a:t>Mobile clients (Android, iOS…)</a:t>
            </a:r>
          </a:p>
          <a:p>
            <a:r>
              <a:rPr lang="en-US" dirty="0"/>
              <a:t>.NET Clients</a:t>
            </a:r>
          </a:p>
          <a:p>
            <a:pPr lvl="1"/>
            <a:r>
              <a:rPr lang="en-US" dirty="0" err="1"/>
              <a:t>HttpClient</a:t>
            </a:r>
            <a:endParaRPr lang="en-US" dirty="0"/>
          </a:p>
          <a:p>
            <a:pPr lvl="1"/>
            <a:r>
              <a:rPr lang="en-US" dirty="0" err="1"/>
              <a:t>HttpClientFactory</a:t>
            </a:r>
            <a:endParaRPr lang="en-US" dirty="0"/>
          </a:p>
          <a:p>
            <a:r>
              <a:rPr lang="en-US" dirty="0"/>
              <a:t>Swagger code generation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Clients</a:t>
            </a:r>
          </a:p>
        </p:txBody>
      </p:sp>
    </p:spTree>
    <p:extLst>
      <p:ext uri="{BB962C8B-B14F-4D97-AF65-F5344CB8AC3E}">
        <p14:creationId xmlns:p14="http://schemas.microsoft.com/office/powerpoint/2010/main" val="1344039264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access &amp; auth</a:t>
            </a:r>
          </a:p>
        </p:txBody>
      </p:sp>
    </p:spTree>
    <p:extLst>
      <p:ext uri="{BB962C8B-B14F-4D97-AF65-F5344CB8AC3E}">
        <p14:creationId xmlns:p14="http://schemas.microsoft.com/office/powerpoint/2010/main" val="3241744816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373779"/>
          </a:xfrm>
        </p:spPr>
        <p:txBody>
          <a:bodyPr/>
          <a:lstStyle/>
          <a:p>
            <a:r>
              <a:rPr lang="en-US" dirty="0"/>
              <a:t>ORM - Object-Relational Mapper</a:t>
            </a:r>
          </a:p>
          <a:p>
            <a:r>
              <a:rPr lang="en-US" dirty="0"/>
              <a:t>Mapping models to </a:t>
            </a:r>
            <a:r>
              <a:rPr lang="en-US" dirty="0" err="1"/>
              <a:t>db</a:t>
            </a:r>
            <a:endParaRPr lang="en-US" dirty="0"/>
          </a:p>
          <a:p>
            <a:r>
              <a:rPr lang="en-US" dirty="0"/>
              <a:t>LINQ for queries (or raw SQL)</a:t>
            </a:r>
          </a:p>
          <a:p>
            <a:r>
              <a:rPr lang="en-US" dirty="0"/>
              <a:t>Multiple databases supported</a:t>
            </a:r>
          </a:p>
          <a:p>
            <a:pPr lvl="1"/>
            <a:r>
              <a:rPr lang="en-US" dirty="0"/>
              <a:t>SQL Server, SQLite, </a:t>
            </a:r>
            <a:r>
              <a:rPr lang="en-US" dirty="0" err="1"/>
              <a:t>InMemory</a:t>
            </a:r>
            <a:endParaRPr lang="en-US" dirty="0"/>
          </a:p>
          <a:p>
            <a:pPr lvl="1"/>
            <a:r>
              <a:rPr lang="en-US" dirty="0" err="1"/>
              <a:t>CosmosDB</a:t>
            </a:r>
            <a:endParaRPr lang="en-US" dirty="0"/>
          </a:p>
          <a:p>
            <a:pPr lvl="1"/>
            <a:r>
              <a:rPr lang="en-US" dirty="0"/>
              <a:t>PostgreSQL, MySQL, Maria</a:t>
            </a:r>
          </a:p>
          <a:p>
            <a:pPr lvl="1"/>
            <a:r>
              <a:rPr lang="en-US" dirty="0"/>
              <a:t>Oracle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DB versioning and migrations for code first or SSDT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Framework Core</a:t>
            </a:r>
          </a:p>
        </p:txBody>
      </p:sp>
    </p:spTree>
    <p:extLst>
      <p:ext uri="{BB962C8B-B14F-4D97-AF65-F5344CB8AC3E}">
        <p14:creationId xmlns:p14="http://schemas.microsoft.com/office/powerpoint/2010/main" val="1840762588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B5112E-7519-4750-B7DC-E627DCBB85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5610575"/>
          </a:xfrm>
        </p:spPr>
        <p:txBody>
          <a:bodyPr/>
          <a:lstStyle/>
          <a:p>
            <a:r>
              <a:rPr lang="en-US" sz="3600" dirty="0"/>
              <a:t>Dapper.NET is an Open-Source, Micro ORM developed by the developers of Stack Overflow</a:t>
            </a:r>
          </a:p>
          <a:p>
            <a:r>
              <a:rPr lang="en-US" sz="3600" dirty="0"/>
              <a:t>Ultra fast – performance is a key feature</a:t>
            </a:r>
          </a:p>
          <a:p>
            <a:r>
              <a:rPr lang="en-US" sz="3600" dirty="0"/>
              <a:t>Pure SQL</a:t>
            </a:r>
          </a:p>
          <a:p>
            <a:r>
              <a:rPr lang="en-US" sz="3600" dirty="0"/>
              <a:t>Maps query result to list of POCOs or dynamics</a:t>
            </a:r>
          </a:p>
          <a:p>
            <a:r>
              <a:rPr lang="en-US" sz="3600" dirty="0"/>
              <a:t>Support for Stored Procedures views and transactions</a:t>
            </a:r>
          </a:p>
          <a:p>
            <a:r>
              <a:rPr lang="en-US" sz="3600" dirty="0"/>
              <a:t>Single file with less then 700 lines of code </a:t>
            </a:r>
            <a:r>
              <a:rPr lang="en-US" sz="2400" dirty="0"/>
              <a:t>(including comments)</a:t>
            </a:r>
            <a:endParaRPr lang="en-US" sz="1400" dirty="0"/>
          </a:p>
          <a:p>
            <a:r>
              <a:rPr lang="en-US" sz="3600" dirty="0"/>
              <a:t>Queries caching</a:t>
            </a:r>
          </a:p>
          <a:p>
            <a:endParaRPr lang="en-US" sz="3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856BFC-31DB-4C4F-BC16-CA4719F09318}"/>
              </a:ext>
            </a:extLst>
          </p:cNvPr>
          <p:cNvSpPr txBox="1"/>
          <p:nvPr/>
        </p:nvSpPr>
        <p:spPr>
          <a:xfrm>
            <a:off x="0" y="6098369"/>
            <a:ext cx="120534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600" dirty="0">
                <a:hlinkClick r:id="rId2"/>
              </a:rPr>
              <a:t>https://github.com/StackExchange/Dapper</a:t>
            </a:r>
            <a:endParaRPr lang="en-US" sz="3600" dirty="0"/>
          </a:p>
        </p:txBody>
      </p:sp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6252" y="1452563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0870" y="3124199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-828675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4971618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433523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Start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project</a:t>
            </a:r>
            <a:r>
              <a:rPr lang="pl-PL" dirty="0"/>
              <a:t> CLI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184830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44" r="7713" b="10354"/>
          <a:stretch/>
        </p:blipFill>
        <p:spPr bwMode="auto">
          <a:xfrm>
            <a:off x="1243064" y="640080"/>
            <a:ext cx="11076547" cy="621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0870" y="3124199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-828675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4971618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</a:t>
            </a:r>
          </a:p>
        </p:txBody>
      </p:sp>
    </p:spTree>
    <p:extLst>
      <p:ext uri="{BB962C8B-B14F-4D97-AF65-F5344CB8AC3E}">
        <p14:creationId xmlns:p14="http://schemas.microsoft.com/office/powerpoint/2010/main" val="1910403841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</a:t>
            </a:r>
          </a:p>
        </p:txBody>
      </p:sp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6252" y="1452563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69" r="11252" b="21313"/>
          <a:stretch/>
        </p:blipFill>
        <p:spPr bwMode="auto">
          <a:xfrm>
            <a:off x="944055" y="1280160"/>
            <a:ext cx="11327211" cy="5454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-828675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4971618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2071840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6252" y="1452563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0870" y="3124199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49" r="10463" b="7500"/>
          <a:stretch/>
        </p:blipFill>
        <p:spPr bwMode="auto">
          <a:xfrm>
            <a:off x="1755647" y="820291"/>
            <a:ext cx="10059429" cy="615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4971618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 – Batch insert</a:t>
            </a:r>
          </a:p>
        </p:txBody>
      </p:sp>
    </p:spTree>
    <p:extLst>
      <p:ext uri="{BB962C8B-B14F-4D97-AF65-F5344CB8AC3E}">
        <p14:creationId xmlns:p14="http://schemas.microsoft.com/office/powerpoint/2010/main" val="3208330634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479E39F-7DB0-461A-A59A-B5A69749B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Dapper – Stored procedures</a:t>
            </a:r>
          </a:p>
        </p:txBody>
      </p:sp>
      <p:pic>
        <p:nvPicPr>
          <p:cNvPr id="1026" name="Picture 2" descr="CRUD Operation&#10;• Insert&#10;using(var con=new SqlConnection(conString))&#10;{&#10;string query = @&quot;insert into contactus(id, name, Com...">
            <a:extLst>
              <a:ext uri="{FF2B5EF4-FFF2-40B4-BE49-F238E27FC236}">
                <a16:creationId xmlns:a16="http://schemas.microsoft.com/office/drawing/2014/main" id="{53D63A55-FA01-478D-B426-F0C83BAD9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6252" y="1452563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RUD Operation (Cont…)&#10;• Update&#10;using (var con = new SqlConnection(conString))&#10;{&#10;string query = @&quot;update contactus set nam...">
            <a:extLst>
              <a:ext uri="{FF2B5EF4-FFF2-40B4-BE49-F238E27FC236}">
                <a16:creationId xmlns:a16="http://schemas.microsoft.com/office/drawing/2014/main" id="{AC490985-AEE3-4073-91FB-AC4887EC1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0870" y="3124199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tch Insert&#10;• There are two ways in achieving batch insert using dapper.&#10;One is to pass the array of objects and the othe...">
            <a:extLst>
              <a:ext uri="{FF2B5EF4-FFF2-40B4-BE49-F238E27FC236}">
                <a16:creationId xmlns:a16="http://schemas.microsoft.com/office/drawing/2014/main" id="{CC4A55C3-319F-465D-B153-C281CEF58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7598" y="-828675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tored Procedures&#10;• Dapper supports store procedures. Please find the code as&#10;below,&#10;using (var con = new SqlConnection(co...">
            <a:extLst>
              <a:ext uri="{FF2B5EF4-FFF2-40B4-BE49-F238E27FC236}">
                <a16:creationId xmlns:a16="http://schemas.microsoft.com/office/drawing/2014/main" id="{A80C4C01-BD0A-4C51-857D-64E2838B1D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61" r="14024" b="12130"/>
          <a:stretch/>
        </p:blipFill>
        <p:spPr bwMode="auto">
          <a:xfrm>
            <a:off x="475745" y="975359"/>
            <a:ext cx="12335761" cy="5882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View&#10;• Dapper supports working with views as well. Please find the&#10;sample example code as below,&#10;using (var con = new SqlC...">
            <a:extLst>
              <a:ext uri="{FF2B5EF4-FFF2-40B4-BE49-F238E27FC236}">
                <a16:creationId xmlns:a16="http://schemas.microsoft.com/office/drawing/2014/main" id="{1550CF8E-98A1-476F-9508-EFCA592B6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2519" y="7077072"/>
            <a:ext cx="6076950" cy="45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829910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en-US" dirty="0"/>
              <a:t>Authentication middleware</a:t>
            </a:r>
          </a:p>
          <a:p>
            <a:r>
              <a:rPr lang="en-US" dirty="0"/>
              <a:t>Authorization middleware</a:t>
            </a:r>
          </a:p>
          <a:p>
            <a:r>
              <a:rPr lang="en-US" dirty="0"/>
              <a:t>[Authorize] filters</a:t>
            </a:r>
          </a:p>
          <a:p>
            <a:r>
              <a:rPr lang="en-US" dirty="0"/>
              <a:t>OAuth 2.0 &amp; OpenID Connect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&amp; Authorization</a:t>
            </a:r>
          </a:p>
        </p:txBody>
      </p:sp>
    </p:spTree>
    <p:extLst>
      <p:ext uri="{BB962C8B-B14F-4D97-AF65-F5344CB8AC3E}">
        <p14:creationId xmlns:p14="http://schemas.microsoft.com/office/powerpoint/2010/main" val="1343108934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710072"/>
          </a:xfrm>
        </p:spPr>
        <p:txBody>
          <a:bodyPr/>
          <a:lstStyle/>
          <a:p>
            <a:r>
              <a:rPr lang="en-US" dirty="0"/>
              <a:t>Local authentication</a:t>
            </a:r>
          </a:p>
          <a:p>
            <a:pPr lvl="1"/>
            <a:r>
              <a:rPr lang="en-US" dirty="0"/>
              <a:t>username and password</a:t>
            </a:r>
          </a:p>
          <a:p>
            <a:r>
              <a:rPr lang="en-US" dirty="0"/>
              <a:t>OpenID authentication</a:t>
            </a:r>
          </a:p>
          <a:p>
            <a:pPr lvl="1"/>
            <a:r>
              <a:rPr lang="en-US" dirty="0"/>
              <a:t>Google, Microsoft, Twitter, Facebook…</a:t>
            </a:r>
          </a:p>
          <a:p>
            <a:r>
              <a:rPr lang="en-US" dirty="0"/>
              <a:t>Federated authentication</a:t>
            </a:r>
          </a:p>
          <a:p>
            <a:pPr lvl="1"/>
            <a:r>
              <a:rPr lang="en-US" dirty="0"/>
              <a:t>Active Directory, Azure AD, Windows authentication…</a:t>
            </a:r>
          </a:p>
          <a:p>
            <a:r>
              <a:rPr lang="en-US" dirty="0"/>
              <a:t>Full solution</a:t>
            </a:r>
          </a:p>
          <a:p>
            <a:pPr lvl="1"/>
            <a:r>
              <a:rPr lang="en-US" dirty="0"/>
              <a:t>Views and logic for user registration and authentication</a:t>
            </a:r>
          </a:p>
          <a:p>
            <a:pPr lvl="1"/>
            <a:r>
              <a:rPr lang="en-US" dirty="0"/>
              <a:t>Scaffolding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Identity</a:t>
            </a:r>
          </a:p>
        </p:txBody>
      </p:sp>
    </p:spTree>
    <p:extLst>
      <p:ext uri="{BB962C8B-B14F-4D97-AF65-F5344CB8AC3E}">
        <p14:creationId xmlns:p14="http://schemas.microsoft.com/office/powerpoint/2010/main" val="44641181"/>
      </p:ext>
    </p:extLst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391407"/>
          </a:xfrm>
        </p:spPr>
        <p:txBody>
          <a:bodyPr/>
          <a:lstStyle/>
          <a:p>
            <a:r>
              <a:rPr lang="en-US" dirty="0"/>
              <a:t>Advanced scenarios</a:t>
            </a:r>
          </a:p>
          <a:p>
            <a:r>
              <a:rPr lang="en-US" dirty="0"/>
              <a:t>OAuth 2.0 and OpenID Connect server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Identity Server</a:t>
            </a:r>
          </a:p>
        </p:txBody>
      </p:sp>
    </p:spTree>
    <p:extLst>
      <p:ext uri="{BB962C8B-B14F-4D97-AF65-F5344CB8AC3E}">
        <p14:creationId xmlns:p14="http://schemas.microsoft.com/office/powerpoint/2010/main" val="4259412252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B38F5C-1855-4886-A5C7-5E2D81A901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493538"/>
          </a:xfrm>
        </p:spPr>
        <p:txBody>
          <a:bodyPr/>
          <a:lstStyle/>
          <a:p>
            <a:r>
              <a:rPr lang="en-US" sz="2800" dirty="0">
                <a:hlinkClick r:id="rId2"/>
              </a:rPr>
              <a:t>https://docs.microsoft.com/en-us/learn/modules/build-web-api-net-core/</a:t>
            </a:r>
            <a:endParaRPr lang="pl-PL" sz="2800" dirty="0"/>
          </a:p>
          <a:p>
            <a:r>
              <a:rPr lang="en-US" sz="2800" dirty="0">
                <a:hlinkClick r:id="rId3"/>
              </a:rPr>
              <a:t>https://docs.microsoft.com/en-us/learn/modules/create-razor-pages-aspnet-core/</a:t>
            </a:r>
            <a:endParaRPr lang="pl-PL" sz="2800" dirty="0"/>
          </a:p>
          <a:p>
            <a:r>
              <a:rPr lang="en-US" sz="2800" dirty="0">
                <a:hlinkClick r:id="rId4"/>
              </a:rPr>
              <a:t>https://docs.microsoft.com/en-us/learn/modules/persist-data-ef-core/</a:t>
            </a:r>
            <a:endParaRPr lang="pl-PL" sz="2800" dirty="0"/>
          </a:p>
          <a:p>
            <a:r>
              <a:rPr lang="en-US" sz="2800" dirty="0">
                <a:hlinkClick r:id="rId5"/>
              </a:rPr>
              <a:t>https://docs.microsoft.com/en-us/learn/modules/improve-api-developer-experience-with-swagger/</a:t>
            </a:r>
            <a:endParaRPr lang="pl-PL" sz="2800" dirty="0"/>
          </a:p>
          <a:p>
            <a:r>
              <a:rPr lang="en-US" sz="2800" dirty="0">
                <a:hlinkClick r:id="rId6"/>
              </a:rPr>
              <a:t>https://docs.microsoft.com/en-us/learn/modules/optimize-your-web-apps-with-redis/</a:t>
            </a:r>
            <a:r>
              <a:rPr lang="pl-PL" sz="2800" dirty="0"/>
              <a:t> </a:t>
            </a:r>
          </a:p>
          <a:p>
            <a:r>
              <a:rPr lang="en-US" sz="2800" dirty="0">
                <a:hlinkClick r:id="rId7"/>
              </a:rPr>
              <a:t>https://docs.microsoft.com/en-us/learn/modules/microservices-aspnet-core/</a:t>
            </a:r>
            <a:r>
              <a:rPr lang="pl-PL" sz="2800"/>
              <a:t> </a:t>
            </a:r>
            <a:endParaRPr lang="en-US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1903186-7AA8-4A19-A72F-F5032C7D6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Learn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927963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826975"/>
          </a:xfrm>
        </p:spPr>
        <p:txBody>
          <a:bodyPr/>
          <a:lstStyle/>
          <a:p>
            <a:r>
              <a:rPr lang="en-US" dirty="0"/>
              <a:t>Thanks!</a:t>
            </a:r>
            <a:br>
              <a:rPr lang="en-US" dirty="0"/>
            </a:br>
            <a:r>
              <a:rPr lang="en-US" sz="4800" dirty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91288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561ADB-C2D7-4EF9-87A6-E012E3946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CLI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439F8C-A418-4567-92AD-2C83B10890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6"/>
            <a:ext cx="11653523" cy="6426375"/>
          </a:xfrm>
        </p:spPr>
        <p:txBody>
          <a:bodyPr/>
          <a:lstStyle/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en-US" sz="2800" b="0" dirty="0">
                <a:effectLst/>
                <a:latin typeface="Calibri" panose="020F0502020204030204" pitchFamily="34" charset="0"/>
              </a:rPr>
              <a:t>dotnet 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                             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//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check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options</a:t>
            </a:r>
            <a:endParaRPr lang="en-US" sz="2800" b="0" dirty="0">
              <a:solidFill>
                <a:srgbClr val="006600"/>
              </a:solidFill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en-US" sz="2800" b="0" dirty="0">
                <a:effectLst/>
                <a:latin typeface="Calibri" panose="020F0502020204030204" pitchFamily="34" charset="0"/>
              </a:rPr>
              <a:t>dotnet --version 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            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//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check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installed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 version</a:t>
            </a:r>
            <a:endParaRPr lang="en-US" sz="2800" b="0" dirty="0">
              <a:solidFill>
                <a:srgbClr val="006600"/>
              </a:solidFill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en-US" sz="2800" b="0" dirty="0">
                <a:effectLst/>
                <a:latin typeface="Calibri" panose="020F0502020204030204" pitchFamily="34" charset="0"/>
              </a:rPr>
              <a:t>dotnet new </a:t>
            </a:r>
            <a:r>
              <a:rPr lang="en-US" sz="2800" b="0" dirty="0" err="1">
                <a:effectLst/>
                <a:latin typeface="Calibri" panose="020F0502020204030204" pitchFamily="34" charset="0"/>
              </a:rPr>
              <a:t>webapi</a:t>
            </a:r>
            <a:r>
              <a:rPr lang="en-US" sz="2800" b="0" dirty="0">
                <a:effectLst/>
                <a:latin typeface="Calibri" panose="020F0502020204030204" pitchFamily="34" charset="0"/>
              </a:rPr>
              <a:t> -h  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//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check</a:t>
            </a:r>
            <a:r>
              <a:rPr lang="pl-PL" sz="2800" b="0" dirty="0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solidFill>
                  <a:srgbClr val="006600"/>
                </a:solidFill>
                <a:effectLst/>
                <a:latin typeface="Calibri" panose="020F0502020204030204" pitchFamily="34" charset="0"/>
              </a:rPr>
              <a:t>possiblities</a:t>
            </a:r>
            <a:endParaRPr lang="en-US" sz="2800" b="0" dirty="0">
              <a:solidFill>
                <a:srgbClr val="006600"/>
              </a:solidFill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new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sln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Workshop</a:t>
            </a: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new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webapi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-n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Workshop.Api</a:t>
            </a:r>
            <a:endParaRPr lang="pl-PL" sz="2800" b="0" dirty="0"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sln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add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Workshop.Api</a:t>
            </a:r>
            <a:endParaRPr lang="pl-PL" sz="2800" b="0" dirty="0"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sln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list</a:t>
            </a: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restore</a:t>
            </a:r>
            <a:endParaRPr lang="pl-PL" sz="2800" b="0" dirty="0"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>
                <a:effectLst/>
                <a:latin typeface="Calibri" panose="020F0502020204030204" pitchFamily="34" charset="0"/>
              </a:rPr>
              <a:t>cd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Workshop.Api</a:t>
            </a:r>
            <a:endParaRPr lang="pl-PL" sz="2800" b="0" dirty="0"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run</a:t>
            </a: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en-US" sz="2800" b="0" dirty="0">
                <a:effectLst/>
                <a:latin typeface="Calibri" panose="020F0502020204030204" pitchFamily="34" charset="0"/>
                <a:hlinkClick r:id="rId2"/>
              </a:rPr>
              <a:t>https://localhost:5001/weatherforecast</a:t>
            </a:r>
            <a:endParaRPr lang="en-US" sz="2800" b="0" dirty="0">
              <a:effectLst/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ctrl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+ c</a:t>
            </a: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add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Workshop.Api.csproj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package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Swashbuckle</a:t>
            </a:r>
            <a:endParaRPr lang="pl-PL" sz="2800" dirty="0">
              <a:latin typeface="Calibri" panose="020F0502020204030204" pitchFamily="34" charset="0"/>
            </a:endParaRPr>
          </a:p>
          <a:p>
            <a:pPr marL="1028700" rtl="0" fontAlgn="ctr">
              <a:spcBef>
                <a:spcPts val="0"/>
              </a:spcBef>
              <a:spcAft>
                <a:spcPts val="0"/>
              </a:spcAft>
            </a:pPr>
            <a:r>
              <a:rPr lang="pl-PL" sz="2800" b="0" dirty="0" err="1">
                <a:effectLst/>
                <a:latin typeface="Calibri" panose="020F0502020204030204" pitchFamily="34" charset="0"/>
              </a:rPr>
              <a:t>dotnet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add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Workshop.Api.csproj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package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</a:t>
            </a:r>
            <a:r>
              <a:rPr lang="pl-PL" sz="2800" b="0" dirty="0" err="1">
                <a:effectLst/>
                <a:latin typeface="Calibri" panose="020F0502020204030204" pitchFamily="34" charset="0"/>
              </a:rPr>
              <a:t>Swashbuckle</a:t>
            </a:r>
            <a:r>
              <a:rPr lang="pl-PL" sz="2800" b="0" dirty="0">
                <a:effectLst/>
                <a:latin typeface="Calibri" panose="020F0502020204030204" pitchFamily="34" charset="0"/>
              </a:rPr>
              <a:t> --version 5.6.0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77071803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</p:spTree>
    <p:extLst>
      <p:ext uri="{BB962C8B-B14F-4D97-AF65-F5344CB8AC3E}">
        <p14:creationId xmlns:p14="http://schemas.microsoft.com/office/powerpoint/2010/main" val="188186898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447371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.</a:t>
            </a:r>
            <a:r>
              <a:rPr lang="en-US" sz="3600" spc="-1" dirty="0" err="1">
                <a:solidFill>
                  <a:srgbClr val="0C1937"/>
                </a:solidFill>
              </a:rPr>
              <a:t>csproj</a:t>
            </a:r>
            <a:r>
              <a:rPr lang="en-US" sz="3600" spc="-1" dirty="0">
                <a:solidFill>
                  <a:srgbClr val="0C1937"/>
                </a:solidFill>
              </a:rPr>
              <a:t> SDK project file type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Lot simpler than in .NET Framework</a:t>
            </a: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en-US" sz="3600" spc="-1" dirty="0">
                <a:solidFill>
                  <a:srgbClr val="0C1937"/>
                </a:solidFill>
              </a:rPr>
              <a:t>Configure project properties </a:t>
            </a:r>
            <a:br>
              <a:rPr lang="pl-PL" sz="3600" spc="-1" dirty="0">
                <a:solidFill>
                  <a:srgbClr val="0C1937"/>
                </a:solidFill>
              </a:rPr>
            </a:br>
            <a:r>
              <a:rPr lang="en-US" sz="3600" spc="-1" dirty="0">
                <a:solidFill>
                  <a:srgbClr val="0C1937"/>
                </a:solidFill>
              </a:rPr>
              <a:t>and dependencies</a:t>
            </a:r>
            <a:br>
              <a:rPr lang="pl-PL" sz="3600" spc="-1" dirty="0">
                <a:solidFill>
                  <a:srgbClr val="0C1937"/>
                </a:solidFill>
              </a:rPr>
            </a:br>
            <a:r>
              <a:rPr lang="pl-PL" sz="3600" spc="-1" dirty="0">
                <a:solidFill>
                  <a:srgbClr val="0C1937"/>
                </a:solidFill>
              </a:rPr>
              <a:t>and </a:t>
            </a:r>
            <a:r>
              <a:rPr lang="pl-PL" sz="3600" spc="-1" dirty="0" err="1">
                <a:solidFill>
                  <a:srgbClr val="0C1937"/>
                </a:solidFill>
              </a:rPr>
              <a:t>nuget</a:t>
            </a:r>
            <a:r>
              <a:rPr lang="pl-PL" sz="3600" spc="-1" dirty="0">
                <a:solidFill>
                  <a:srgbClr val="0C1937"/>
                </a:solidFill>
              </a:rPr>
              <a:t> </a:t>
            </a:r>
            <a:r>
              <a:rPr lang="pl-PL" sz="3600" spc="-1" dirty="0" err="1">
                <a:solidFill>
                  <a:srgbClr val="0C1937"/>
                </a:solidFill>
              </a:rPr>
              <a:t>packages</a:t>
            </a:r>
            <a:endParaRPr lang="pl-PL" sz="3600" spc="-1" dirty="0">
              <a:solidFill>
                <a:srgbClr val="0C1937"/>
              </a:solidFill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</a:pPr>
            <a:r>
              <a:rPr lang="pl-PL" sz="3600" spc="-1" dirty="0" err="1">
                <a:solidFill>
                  <a:srgbClr val="0C1937"/>
                </a:solidFill>
              </a:rPr>
              <a:t>Default</a:t>
            </a:r>
            <a:r>
              <a:rPr lang="pl-PL" sz="3600" spc="-1" dirty="0">
                <a:solidFill>
                  <a:srgbClr val="0C1937"/>
                </a:solidFill>
              </a:rPr>
              <a:t> </a:t>
            </a:r>
            <a:r>
              <a:rPr lang="pl-PL" sz="3600" spc="-1" dirty="0" err="1">
                <a:solidFill>
                  <a:srgbClr val="0C1937"/>
                </a:solidFill>
              </a:rPr>
              <a:t>include</a:t>
            </a:r>
            <a:r>
              <a:rPr lang="pl-PL" sz="3600" spc="-1" dirty="0">
                <a:solidFill>
                  <a:srgbClr val="0C1937"/>
                </a:solidFill>
              </a:rPr>
              <a:t> </a:t>
            </a:r>
            <a:r>
              <a:rPr lang="pl-PL" sz="3600" spc="-1" dirty="0" err="1">
                <a:solidFill>
                  <a:srgbClr val="0C1937"/>
                </a:solidFill>
              </a:rPr>
              <a:t>all</a:t>
            </a:r>
            <a:r>
              <a:rPr lang="pl-PL" sz="3600" spc="-1" dirty="0">
                <a:solidFill>
                  <a:srgbClr val="0C1937"/>
                </a:solidFill>
              </a:rPr>
              <a:t> file </a:t>
            </a:r>
            <a:br>
              <a:rPr lang="pl-PL" sz="3600" spc="-1" dirty="0">
                <a:solidFill>
                  <a:srgbClr val="0C1937"/>
                </a:solidFill>
              </a:rPr>
            </a:br>
            <a:r>
              <a:rPr lang="pl-PL" sz="3600" spc="-1" dirty="0">
                <a:solidFill>
                  <a:srgbClr val="0C1937"/>
                </a:solidFill>
              </a:rPr>
              <a:t>implicite </a:t>
            </a:r>
            <a:r>
              <a:rPr lang="pl-PL" sz="3600" spc="-1" dirty="0" err="1">
                <a:solidFill>
                  <a:srgbClr val="0C1937"/>
                </a:solidFill>
              </a:rPr>
              <a:t>exclude</a:t>
            </a:r>
            <a:endParaRPr lang="en-US" sz="3600" spc="-1" dirty="0">
              <a:solidFill>
                <a:srgbClr val="0C1937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files</a:t>
            </a:r>
          </a:p>
        </p:txBody>
      </p:sp>
    </p:spTree>
    <p:extLst>
      <p:ext uri="{BB962C8B-B14F-4D97-AF65-F5344CB8AC3E}">
        <p14:creationId xmlns:p14="http://schemas.microsoft.com/office/powerpoint/2010/main" val="197527780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CE3372-49E5-4B1D-B370-DC0AF87812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718821"/>
          </a:xfrm>
        </p:spPr>
        <p:txBody>
          <a:bodyPr/>
          <a:lstStyle/>
          <a:p>
            <a:r>
              <a:rPr lang="pl-PL" dirty="0" err="1"/>
              <a:t>Main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en-US" dirty="0" err="1"/>
              <a:t>CreateHostBuilder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CA6583-13B7-4FBC-A41F-18BC25F91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Program.cs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53D1C0-48AF-477F-8EA7-8FA1B9F5695E}"/>
              </a:ext>
            </a:extLst>
          </p:cNvPr>
          <p:cNvSpPr txBox="1"/>
          <p:nvPr/>
        </p:nvSpPr>
        <p:spPr>
          <a:xfrm>
            <a:off x="2308116" y="1572631"/>
            <a:ext cx="988388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Main(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CreateHostBuilder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).Build().Run();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151E1F-87A6-4860-9CDD-3A0A94690DA2}"/>
              </a:ext>
            </a:extLst>
          </p:cNvPr>
          <p:cNvSpPr txBox="1"/>
          <p:nvPr/>
        </p:nvSpPr>
        <p:spPr>
          <a:xfrm>
            <a:off x="548640" y="4126884"/>
            <a:ext cx="1096204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IHostBuilder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CreateHostBuilder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=&gt;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Host.CreateDefaultBuilder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ConfigureWebHostDefaults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webBuilder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=&gt;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webBuilder.UseStartup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&lt;Startup&gt;();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});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291423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Dotnet_Template">
  <a:themeElements>
    <a:clrScheme name="Dotnet">
      <a:dk1>
        <a:srgbClr val="505050"/>
      </a:dk1>
      <a:lt1>
        <a:srgbClr val="FFFFFF"/>
      </a:lt1>
      <a:dk2>
        <a:srgbClr val="7030A0"/>
      </a:dk2>
      <a:lt2>
        <a:srgbClr val="F2F2F2"/>
      </a:lt2>
      <a:accent1>
        <a:srgbClr val="7030A0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0" ma:contentTypeDescription="Create a new document." ma:contentTypeScope="" ma:versionID="e1162cc15dbfb914ec52a789942caef8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158813283217a5160f6383901b0d05a5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23E43D6-DB2F-4C33-A8C8-D28F777A5DE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schemas.openxmlformats.org/package/2006/metadata/core-properties"/>
    <ds:schemaRef ds:uri="http://purl.org/dc/terms/"/>
    <ds:schemaRef ds:uri="11245976-3b4d-4794-a754-317688483df2"/>
    <ds:schemaRef ds:uri="569b343d-e775-480b-9b2b-6a6986deb9b0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45A321A-8CE3-45D5-9A72-BB0D8FA29E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DotnetTeam_PresentationTemplate</Template>
  <TotalTime>7585</TotalTime>
  <Words>2168</Words>
  <Application>Microsoft Office PowerPoint</Application>
  <PresentationFormat>Widescreen</PresentationFormat>
  <Paragraphs>511</Paragraphs>
  <Slides>58</Slides>
  <Notes>17</Notes>
  <HiddenSlides>7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7" baseType="lpstr">
      <vt:lpstr>Arial</vt:lpstr>
      <vt:lpstr>Calibri</vt:lpstr>
      <vt:lpstr>Consolas</vt:lpstr>
      <vt:lpstr>Lucida Grande</vt:lpstr>
      <vt:lpstr>Segoe UI</vt:lpstr>
      <vt:lpstr>Segoe UI Historic</vt:lpstr>
      <vt:lpstr>Segoe UI Light</vt:lpstr>
      <vt:lpstr>Wingdings</vt:lpstr>
      <vt:lpstr>1_Dotnet_Template</vt:lpstr>
      <vt:lpstr>ASP.NET Core Introduction</vt:lpstr>
      <vt:lpstr>Benefits</vt:lpstr>
      <vt:lpstr>ASP.NET Core Benefits</vt:lpstr>
      <vt:lpstr>ASP.NET Core Benefits (cont.)</vt:lpstr>
      <vt:lpstr>Start new project CLI</vt:lpstr>
      <vt:lpstr>CLI</vt:lpstr>
      <vt:lpstr>Basics</vt:lpstr>
      <vt:lpstr>Project files</vt:lpstr>
      <vt:lpstr>Program.cs</vt:lpstr>
      <vt:lpstr>Startup class</vt:lpstr>
      <vt:lpstr>PowerPoint Presentation</vt:lpstr>
      <vt:lpstr>Dependency Injection</vt:lpstr>
      <vt:lpstr>Dependent classes</vt:lpstr>
      <vt:lpstr>Class lifetime dependency</vt:lpstr>
      <vt:lpstr>Dependency inversion</vt:lpstr>
      <vt:lpstr>Inversion of control container </vt:lpstr>
      <vt:lpstr>Dependency injection </vt:lpstr>
      <vt:lpstr>Dependency injection </vt:lpstr>
      <vt:lpstr>PowerPoint Presentation</vt:lpstr>
      <vt:lpstr>Middleware pipeline</vt:lpstr>
      <vt:lpstr>PowerPoint Presentation</vt:lpstr>
      <vt:lpstr>PowerPoint Presentation</vt:lpstr>
      <vt:lpstr>PowerPoint Presentation</vt:lpstr>
      <vt:lpstr>PowerPoint Presentation</vt:lpstr>
      <vt:lpstr>Kestrel configuration</vt:lpstr>
      <vt:lpstr>The Configuration System</vt:lpstr>
      <vt:lpstr>Application settings</vt:lpstr>
      <vt:lpstr>Configuration</vt:lpstr>
      <vt:lpstr>Configuration DI ready</vt:lpstr>
      <vt:lpstr>Additional files</vt:lpstr>
      <vt:lpstr>Routing</vt:lpstr>
      <vt:lpstr>Static files</vt:lpstr>
      <vt:lpstr>Basic Logging</vt:lpstr>
      <vt:lpstr>MVC</vt:lpstr>
      <vt:lpstr>MVC</vt:lpstr>
      <vt:lpstr>Controllers</vt:lpstr>
      <vt:lpstr>Models &amp; View Models</vt:lpstr>
      <vt:lpstr>Razor</vt:lpstr>
      <vt:lpstr>Tag Helpers</vt:lpstr>
      <vt:lpstr>Web Components</vt:lpstr>
      <vt:lpstr>Web API</vt:lpstr>
      <vt:lpstr>Similar to MVC</vt:lpstr>
      <vt:lpstr>Controllers</vt:lpstr>
      <vt:lpstr>Models &amp; View Models</vt:lpstr>
      <vt:lpstr>Conventions</vt:lpstr>
      <vt:lpstr>Clients</vt:lpstr>
      <vt:lpstr>Data access &amp; auth</vt:lpstr>
      <vt:lpstr>Entity Framework Core</vt:lpstr>
      <vt:lpstr>Dapper</vt:lpstr>
      <vt:lpstr>Dapper</vt:lpstr>
      <vt:lpstr>Dapper</vt:lpstr>
      <vt:lpstr>Dapper – Batch insert</vt:lpstr>
      <vt:lpstr>Dapper – Stored procedures</vt:lpstr>
      <vt:lpstr>Authentication &amp; Authorization</vt:lpstr>
      <vt:lpstr>ASP.NET Core Identity</vt:lpstr>
      <vt:lpstr>Identity Server</vt:lpstr>
      <vt:lpstr>Learn</vt:lpstr>
      <vt:lpstr>Thanks!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Joanna Lamch</cp:lastModifiedBy>
  <cp:revision>151</cp:revision>
  <cp:lastPrinted>2018-03-26T22:33:58Z</cp:lastPrinted>
  <dcterms:created xsi:type="dcterms:W3CDTF">2018-01-09T22:22:16Z</dcterms:created>
  <dcterms:modified xsi:type="dcterms:W3CDTF">2020-07-06T20:59:21Z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0x01010022F88B0CCF1BBA489747F146E6B5E06D</vt:lpwstr>
  </property>
  <property fmtid="{D5CDD505-2E9C-101B-9397-08002B2CF9AE}" pid="3" name="MSIP_Label_87ba5c36-b7cf-4793-bbc2-bd5b3a9f95ca_Enabled">
    <vt:lpwstr>True</vt:lpwstr>
  </property>
  <property fmtid="{D5CDD505-2E9C-101B-9397-08002B2CF9AE}" pid="4" name="MSIP_Label_87ba5c36-b7cf-4793-bbc2-bd5b3a9f95ca_SiteId">
    <vt:lpwstr>72f988bf-86f1-41af-91ab-2d7cd011db47</vt:lpwstr>
  </property>
  <property fmtid="{D5CDD505-2E9C-101B-9397-08002B2CF9AE}" pid="5" name="MSIP_Label_87ba5c36-b7cf-4793-bbc2-bd5b3a9f95ca_Owner">
    <vt:lpwstr>bethma@microsoft.com</vt:lpwstr>
  </property>
  <property fmtid="{D5CDD505-2E9C-101B-9397-08002B2CF9AE}" pid="6" name="MSIP_Label_87ba5c36-b7cf-4793-bbc2-bd5b3a9f95ca_SetDate">
    <vt:lpwstr>2018-03-20T23:54:01.5151036Z</vt:lpwstr>
  </property>
  <property fmtid="{D5CDD505-2E9C-101B-9397-08002B2CF9AE}" pid="7" name="MSIP_Label_87ba5c36-b7cf-4793-bbc2-bd5b3a9f95ca_Name">
    <vt:lpwstr>Non-Business</vt:lpwstr>
  </property>
  <property fmtid="{D5CDD505-2E9C-101B-9397-08002B2CF9AE}" pid="8" name="MSIP_Label_87ba5c36-b7cf-4793-bbc2-bd5b3a9f95ca_Application">
    <vt:lpwstr>Microsoft Azure Information Protection</vt:lpwstr>
  </property>
  <property fmtid="{D5CDD505-2E9C-101B-9397-08002B2CF9AE}" pid="9" name="MSIP_Label_87ba5c36-b7cf-4793-bbc2-bd5b3a9f95ca_Extended_MSFT_Method">
    <vt:lpwstr>Manual</vt:lpwstr>
  </property>
  <property fmtid="{D5CDD505-2E9C-101B-9397-08002B2CF9AE}" pid="10" name="Sensitivity">
    <vt:lpwstr>Non-Business</vt:lpwstr>
  </property>
</Properties>
</file>

<file path=docProps/thumbnail.jpeg>
</file>